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6"/>
  </p:notesMasterIdLst>
  <p:handoutMasterIdLst>
    <p:handoutMasterId r:id="rId137"/>
  </p:handoutMasterIdLst>
  <p:sldIdLst>
    <p:sldId id="256" r:id="rId2"/>
    <p:sldId id="273" r:id="rId3"/>
    <p:sldId id="278" r:id="rId4"/>
    <p:sldId id="279" r:id="rId5"/>
    <p:sldId id="288" r:id="rId6"/>
    <p:sldId id="289" r:id="rId7"/>
    <p:sldId id="292" r:id="rId8"/>
    <p:sldId id="290" r:id="rId9"/>
    <p:sldId id="291" r:id="rId10"/>
    <p:sldId id="280" r:id="rId11"/>
    <p:sldId id="295" r:id="rId12"/>
    <p:sldId id="297" r:id="rId13"/>
    <p:sldId id="296" r:id="rId14"/>
    <p:sldId id="293" r:id="rId15"/>
    <p:sldId id="298" r:id="rId16"/>
    <p:sldId id="300" r:id="rId17"/>
    <p:sldId id="301" r:id="rId18"/>
    <p:sldId id="308" r:id="rId19"/>
    <p:sldId id="305" r:id="rId20"/>
    <p:sldId id="306" r:id="rId21"/>
    <p:sldId id="309" r:id="rId22"/>
    <p:sldId id="307" r:id="rId23"/>
    <p:sldId id="302" r:id="rId24"/>
    <p:sldId id="303" r:id="rId25"/>
    <p:sldId id="299" r:id="rId26"/>
    <p:sldId id="274" r:id="rId27"/>
    <p:sldId id="415" r:id="rId28"/>
    <p:sldId id="416" r:id="rId29"/>
    <p:sldId id="294" r:id="rId30"/>
    <p:sldId id="315" r:id="rId31"/>
    <p:sldId id="414" r:id="rId32"/>
    <p:sldId id="312" r:id="rId33"/>
    <p:sldId id="418" r:id="rId34"/>
    <p:sldId id="419" r:id="rId35"/>
    <p:sldId id="417" r:id="rId36"/>
    <p:sldId id="358" r:id="rId37"/>
    <p:sldId id="426" r:id="rId38"/>
    <p:sldId id="316" r:id="rId39"/>
    <p:sldId id="320" r:id="rId40"/>
    <p:sldId id="433" r:id="rId41"/>
    <p:sldId id="317" r:id="rId42"/>
    <p:sldId id="318" r:id="rId43"/>
    <p:sldId id="430" r:id="rId44"/>
    <p:sldId id="431" r:id="rId45"/>
    <p:sldId id="432" r:id="rId46"/>
    <p:sldId id="319" r:id="rId47"/>
    <p:sldId id="427" r:id="rId48"/>
    <p:sldId id="428" r:id="rId49"/>
    <p:sldId id="420" r:id="rId50"/>
    <p:sldId id="260" r:id="rId51"/>
    <p:sldId id="261" r:id="rId52"/>
    <p:sldId id="262" r:id="rId53"/>
    <p:sldId id="263" r:id="rId54"/>
    <p:sldId id="268" r:id="rId55"/>
    <p:sldId id="265" r:id="rId56"/>
    <p:sldId id="266" r:id="rId57"/>
    <p:sldId id="399" r:id="rId58"/>
    <p:sldId id="269" r:id="rId59"/>
    <p:sldId id="313" r:id="rId60"/>
    <p:sldId id="359" r:id="rId61"/>
    <p:sldId id="257" r:id="rId62"/>
    <p:sldId id="376" r:id="rId63"/>
    <p:sldId id="377" r:id="rId64"/>
    <p:sldId id="267" r:id="rId65"/>
    <p:sldId id="378" r:id="rId66"/>
    <p:sldId id="379" r:id="rId67"/>
    <p:sldId id="380" r:id="rId68"/>
    <p:sldId id="381" r:id="rId69"/>
    <p:sldId id="382" r:id="rId70"/>
    <p:sldId id="270" r:id="rId71"/>
    <p:sldId id="383" r:id="rId72"/>
    <p:sldId id="374" r:id="rId73"/>
    <p:sldId id="384" r:id="rId74"/>
    <p:sldId id="385" r:id="rId75"/>
    <p:sldId id="386" r:id="rId76"/>
    <p:sldId id="387" r:id="rId77"/>
    <p:sldId id="388" r:id="rId78"/>
    <p:sldId id="389" r:id="rId79"/>
    <p:sldId id="390" r:id="rId80"/>
    <p:sldId id="391" r:id="rId81"/>
    <p:sldId id="392" r:id="rId82"/>
    <p:sldId id="393" r:id="rId83"/>
    <p:sldId id="394" r:id="rId84"/>
    <p:sldId id="395" r:id="rId85"/>
    <p:sldId id="396" r:id="rId86"/>
    <p:sldId id="397" r:id="rId87"/>
    <p:sldId id="398" r:id="rId88"/>
    <p:sldId id="421" r:id="rId89"/>
    <p:sldId id="422" r:id="rId90"/>
    <p:sldId id="423" r:id="rId91"/>
    <p:sldId id="424" r:id="rId92"/>
    <p:sldId id="425" r:id="rId93"/>
    <p:sldId id="435" r:id="rId94"/>
    <p:sldId id="434" r:id="rId95"/>
    <p:sldId id="437" r:id="rId96"/>
    <p:sldId id="436" r:id="rId97"/>
    <p:sldId id="275" r:id="rId98"/>
    <p:sldId id="281" r:id="rId99"/>
    <p:sldId id="259" r:id="rId100"/>
    <p:sldId id="400" r:id="rId101"/>
    <p:sldId id="401" r:id="rId102"/>
    <p:sldId id="402" r:id="rId103"/>
    <p:sldId id="403" r:id="rId104"/>
    <p:sldId id="404" r:id="rId105"/>
    <p:sldId id="264" r:id="rId106"/>
    <p:sldId id="405" r:id="rId107"/>
    <p:sldId id="406" r:id="rId108"/>
    <p:sldId id="407" r:id="rId109"/>
    <p:sldId id="408" r:id="rId110"/>
    <p:sldId id="409" r:id="rId111"/>
    <p:sldId id="410" r:id="rId112"/>
    <p:sldId id="271" r:id="rId113"/>
    <p:sldId id="272" r:id="rId114"/>
    <p:sldId id="411" r:id="rId115"/>
    <p:sldId id="412" r:id="rId116"/>
    <p:sldId id="413" r:id="rId117"/>
    <p:sldId id="337" r:id="rId118"/>
    <p:sldId id="338" r:id="rId119"/>
    <p:sldId id="340" r:id="rId120"/>
    <p:sldId id="341" r:id="rId121"/>
    <p:sldId id="342" r:id="rId122"/>
    <p:sldId id="282" r:id="rId123"/>
    <p:sldId id="276" r:id="rId124"/>
    <p:sldId id="346" r:id="rId125"/>
    <p:sldId id="345" r:id="rId126"/>
    <p:sldId id="349" r:id="rId127"/>
    <p:sldId id="339" r:id="rId128"/>
    <p:sldId id="347" r:id="rId129"/>
    <p:sldId id="348" r:id="rId130"/>
    <p:sldId id="360" r:id="rId131"/>
    <p:sldId id="362" r:id="rId132"/>
    <p:sldId id="363" r:id="rId133"/>
    <p:sldId id="361" r:id="rId134"/>
    <p:sldId id="439" r:id="rId135"/>
  </p:sldIdLst>
  <p:sldSz cx="12188825"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6824" autoAdjust="0"/>
  </p:normalViewPr>
  <p:slideViewPr>
    <p:cSldViewPr showGuides="1">
      <p:cViewPr varScale="1">
        <p:scale>
          <a:sx n="89" d="100"/>
          <a:sy n="89" d="100"/>
        </p:scale>
        <p:origin x="120" y="102"/>
      </p:cViewPr>
      <p:guideLst>
        <p:guide orient="horz" pos="2160"/>
        <p:guide pos="3839"/>
        <p:guide pos="1007"/>
      </p:guideLst>
    </p:cSldViewPr>
  </p:slid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99" d="100"/>
          <a:sy n="99" d="100"/>
        </p:scale>
        <p:origin x="282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C18CD539-FAD5-4365-8C96-1C15728EA4FB}" type="datetime2">
              <a:rPr lang="zh-CN" altLang="en-US" smtClean="0">
                <a:latin typeface="微软雅黑" panose="020B0503020204020204" pitchFamily="34" charset="-122"/>
                <a:ea typeface="微软雅黑" panose="020B0503020204020204" pitchFamily="34" charset="-122"/>
              </a:rPr>
              <a:t>2022年4月9日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latin typeface="微软雅黑" panose="020B0503020204020204" pitchFamily="34" charset="-122"/>
                <a:ea typeface="微软雅黑" panose="020B0503020204020204" pitchFamily="34" charset="-122"/>
              </a:defRPr>
            </a:lvl1pPr>
          </a:lstStyle>
          <a:p>
            <a:fld id="{07D6BDDC-F39A-4E16-93D6-E40B88AA6D58}" type="datetime2">
              <a:rPr lang="zh-CN" altLang="en-US" smtClean="0"/>
              <a:pPr/>
              <a:t>2022年4月9日</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latin typeface="微软雅黑" panose="020B0503020204020204" pitchFamily="34" charset="-122"/>
                <a:ea typeface="微软雅黑" panose="020B0503020204020204" pitchFamily="34" charset="-122"/>
              </a:defRPr>
            </a:lvl1pPr>
          </a:lstStyle>
          <a:p>
            <a:fld id="{841221E5-7225-48EB-A4EE-420E7BFCF705}" type="slidenum">
              <a:rPr lang="en-US" altLang="zh-CN" noProof="0" smtClean="0"/>
              <a:pPr/>
              <a:t>‹#›</a:t>
            </a:fld>
            <a:endParaRPr lang="zh-CN" altLang="en-US" noProof="0"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2"/>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2"/>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2"/>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2"/>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41221E5-7225-48EB-A4EE-420E7BFCF705}" type="slidenum">
              <a:rPr lang="en-US" altLang="zh-CN" smtClean="0"/>
              <a:pPr rtl="0"/>
              <a:t>1</a:t>
            </a:fld>
            <a:endParaRPr lang="zh-CN" altLang="en-US" dirty="0"/>
          </a:p>
        </p:txBody>
      </p:sp>
    </p:spTree>
    <p:extLst>
      <p:ext uri="{BB962C8B-B14F-4D97-AF65-F5344CB8AC3E}">
        <p14:creationId xmlns:p14="http://schemas.microsoft.com/office/powerpoint/2010/main" val="331713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41221E5-7225-48EB-A4EE-420E7BFCF705}" type="slidenum">
              <a:rPr lang="en-US" altLang="zh-CN" smtClean="0"/>
              <a:pPr rtl="0"/>
              <a:t>2</a:t>
            </a:fld>
            <a:endParaRPr lang="zh-CN" altLang="en-US" dirty="0"/>
          </a:p>
        </p:txBody>
      </p:sp>
    </p:spTree>
    <p:extLst>
      <p:ext uri="{BB962C8B-B14F-4D97-AF65-F5344CB8AC3E}">
        <p14:creationId xmlns:p14="http://schemas.microsoft.com/office/powerpoint/2010/main" val="341083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41221E5-7225-48EB-A4EE-420E7BFCF705}" type="slidenum">
              <a:rPr lang="en-US" altLang="zh-CN" smtClean="0"/>
              <a:pPr rtl="0"/>
              <a:t>3</a:t>
            </a:fld>
            <a:endParaRPr lang="zh-CN" altLang="en-US" dirty="0"/>
          </a:p>
        </p:txBody>
      </p:sp>
    </p:spTree>
    <p:extLst>
      <p:ext uri="{BB962C8B-B14F-4D97-AF65-F5344CB8AC3E}">
        <p14:creationId xmlns:p14="http://schemas.microsoft.com/office/powerpoint/2010/main" val="3533456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41221E5-7225-48EB-A4EE-420E7BFCF705}" type="slidenum">
              <a:rPr lang="en-US" altLang="zh-CN" smtClean="0"/>
              <a:pPr rtl="0"/>
              <a:t>26</a:t>
            </a:fld>
            <a:endParaRPr lang="zh-CN" altLang="en-US" dirty="0"/>
          </a:p>
        </p:txBody>
      </p:sp>
    </p:spTree>
    <p:extLst>
      <p:ext uri="{BB962C8B-B14F-4D97-AF65-F5344CB8AC3E}">
        <p14:creationId xmlns:p14="http://schemas.microsoft.com/office/powerpoint/2010/main" val="274012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A3A306-0E42-4D0F-A4F6-E621AEE62425}" type="slidenum">
              <a:rPr lang="zh-CN" altLang="en-US" smtClean="0"/>
              <a:t>43</a:t>
            </a:fld>
            <a:endParaRPr lang="zh-CN" altLang="en-US"/>
          </a:p>
        </p:txBody>
      </p:sp>
    </p:spTree>
    <p:extLst>
      <p:ext uri="{BB962C8B-B14F-4D97-AF65-F5344CB8AC3E}">
        <p14:creationId xmlns:p14="http://schemas.microsoft.com/office/powerpoint/2010/main" val="1718966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41221E5-7225-48EB-A4EE-420E7BFCF705}" type="slidenum">
              <a:rPr lang="en-US" altLang="zh-CN" smtClean="0"/>
              <a:pPr rtl="0"/>
              <a:t>97</a:t>
            </a:fld>
            <a:endParaRPr lang="zh-CN" altLang="en-US" dirty="0"/>
          </a:p>
        </p:txBody>
      </p:sp>
    </p:spTree>
    <p:extLst>
      <p:ext uri="{BB962C8B-B14F-4D97-AF65-F5344CB8AC3E}">
        <p14:creationId xmlns:p14="http://schemas.microsoft.com/office/powerpoint/2010/main" val="3093318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41221E5-7225-48EB-A4EE-420E7BFCF705}" type="slidenum">
              <a:rPr lang="en-US" altLang="zh-CN" smtClean="0"/>
              <a:pPr rtl="0"/>
              <a:t>123</a:t>
            </a:fld>
            <a:endParaRPr lang="zh-CN" altLang="en-US" dirty="0"/>
          </a:p>
        </p:txBody>
      </p:sp>
    </p:spTree>
    <p:extLst>
      <p:ext uri="{BB962C8B-B14F-4D97-AF65-F5344CB8AC3E}">
        <p14:creationId xmlns:p14="http://schemas.microsoft.com/office/powerpoint/2010/main" val="3237092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矩形​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9" name="矩形​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10" name="矩形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11" name="矩形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12" name="矩形​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cxnSp>
        <p:nvCxnSpPr>
          <p:cNvPr id="13" name="直接连接符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rtlCol="0" anchor="t" anchorCtr="0" compatLnSpc="1">
            <a:prstTxWarp prst="textNoShape">
              <a:avLst/>
            </a:prstTxWarp>
          </a:bodyPr>
          <a:lstStyle/>
          <a:p>
            <a:pP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2428669" y="1600200"/>
            <a:ext cx="8329031" cy="2680127"/>
          </a:xfrm>
        </p:spPr>
        <p:txBody>
          <a:bodyPr rtlCol="0">
            <a:noAutofit/>
          </a:bodyPr>
          <a:lstStyle>
            <a:lvl1pPr>
              <a:defRPr sz="54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baseline="0">
                <a:solidFill>
                  <a:schemeClr val="tx2"/>
                </a:solidFill>
                <a:latin typeface="微软雅黑" panose="020B0503020204020204" pitchFamily="34" charset="-122"/>
                <a:ea typeface="微软雅黑" panose="020B0503020204020204" pitchFamily="34" charset="-122"/>
              </a:defRPr>
            </a:lvl1pPr>
          </a:lstStyle>
          <a:p>
            <a:fld id="{4947C3F0-2957-4D41-9FB7-182757A04D67}" type="datetime2">
              <a:rPr lang="zh-CN" altLang="en-US" smtClean="0"/>
              <a:pPr/>
              <a:t>2022年4月9日</a:t>
            </a:fld>
            <a:endParaRPr lang="zh-CN" altLang="en-US" dirty="0"/>
          </a:p>
        </p:txBody>
      </p:sp>
      <p:sp>
        <p:nvSpPr>
          <p:cNvPr id="5" name="页脚占位符 4"/>
          <p:cNvSpPr>
            <a:spLocks noGrp="1"/>
          </p:cNvSpPr>
          <p:nvPr>
            <p:ph type="ftr" sz="quarter" idx="11"/>
          </p:nvPr>
        </p:nvSpPr>
        <p:spPr/>
        <p:txBody>
          <a:bodyPr rtlCol="0"/>
          <a:lstStyle>
            <a:lvl1pPr>
              <a:defRPr baseline="0">
                <a:solidFill>
                  <a:schemeClr val="tx2"/>
                </a:solidFill>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6" name="幻灯片编号占位符 5"/>
          <p:cNvSpPr>
            <a:spLocks noGrp="1"/>
          </p:cNvSpPr>
          <p:nvPr>
            <p:ph type="sldNum" sz="quarter" idx="12"/>
          </p:nvPr>
        </p:nvSpPr>
        <p:spPr>
          <a:xfrm>
            <a:off x="10666412" y="6356351"/>
            <a:ext cx="609441" cy="365125"/>
          </a:xfrm>
        </p:spPr>
        <p:txBody>
          <a:bodyPr rtlCol="0"/>
          <a:lstStyle>
            <a:lvl1pPr>
              <a:defRPr baseline="0">
                <a:solidFill>
                  <a:schemeClr val="tx2"/>
                </a:solidFill>
                <a:latin typeface="微软雅黑" panose="020B0503020204020204" pitchFamily="34" charset="-122"/>
                <a:ea typeface="微软雅黑" panose="020B0503020204020204" pitchFamily="34" charset="-122"/>
              </a:defRPr>
            </a:lvl1pPr>
          </a:lstStyle>
          <a:p>
            <a:fld id="{7DC1BBB0-96F0-4077-A278-0F3FB5C104D3}" type="slidenum">
              <a:rPr lang="en-US" altLang="zh-CN" noProof="0" smtClean="0"/>
              <a:pPr/>
              <a:t>‹#›</a:t>
            </a:fld>
            <a:endParaRPr lang="zh-CN" altLang="en-US" noProof="0"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8DF8E148-EC1F-43A2-8C9E-1F57F6D08A76}" type="datetime2">
              <a:rPr lang="zh-CN" altLang="en-US" smtClean="0"/>
              <a:pPr/>
              <a:t>2022年4月9日</a:t>
            </a:fld>
            <a:endParaRPr lang="zh-CN" altLang="en-US" dirty="0"/>
          </a:p>
        </p:txBody>
      </p:sp>
      <p:sp>
        <p:nvSpPr>
          <p:cNvPr id="5" name="页脚占位符 4"/>
          <p:cNvSpPr>
            <a:spLocks noGrp="1"/>
          </p:cNvSpPr>
          <p:nvPr>
            <p:ph type="ftr" sz="quarter" idx="11"/>
          </p:nvPr>
        </p:nvSpPr>
        <p:spPr/>
        <p:txBody>
          <a:bodyPr rtlCol="0"/>
          <a:lstStyle/>
          <a:p>
            <a:pPr rtl="0"/>
            <a:r>
              <a:rPr lang="zh-CN" altLang="en-US" noProof="0" dirty="0"/>
              <a:t>添加页脚</a:t>
            </a:r>
          </a:p>
        </p:txBody>
      </p:sp>
      <p:sp>
        <p:nvSpPr>
          <p:cNvPr id="6" name="灯片编号占位符 5"/>
          <p:cNvSpPr>
            <a:spLocks noGrp="1"/>
          </p:cNvSpPr>
          <p:nvPr>
            <p:ph type="sldNum" sz="quarter" idx="12"/>
          </p:nvPr>
        </p:nvSpPr>
        <p:spPr/>
        <p:txBody>
          <a:bodyPr rtlCol="0"/>
          <a:lstStyle/>
          <a:p>
            <a:pPr rtl="0"/>
            <a:fld id="{7DC1BBB0-96F0-4077-A278-0F3FB5C104D3}" type="slidenum">
              <a:rPr lang="en-US" altLang="zh-CN" noProof="0" smtClean="0"/>
              <a:t>‹#›</a:t>
            </a:fld>
            <a:endParaRPr lang="zh-CN" altLang="en-US" noProof="0"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矩形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noProof="0" dirty="0">
              <a:latin typeface="微软雅黑" panose="020B0503020204020204" pitchFamily="34" charset="-122"/>
              <a:ea typeface="微软雅黑" panose="020B0503020204020204" pitchFamily="34" charset="-122"/>
            </a:endParaRPr>
          </a:p>
        </p:txBody>
      </p:sp>
      <p:sp>
        <p:nvSpPr>
          <p:cNvPr id="8" name="矩形​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9" name="矩形​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10" name="矩形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微软雅黑" panose="020B0503020204020204" pitchFamily="34" charset="-122"/>
              <a:ea typeface="微软雅黑" panose="020B0503020204020204" pitchFamily="34" charset="-122"/>
            </a:endParaRPr>
          </a:p>
        </p:txBody>
      </p:sp>
      <p:cxnSp>
        <p:nvCxnSpPr>
          <p:cNvPr id="14" name="直接连接符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垂直标题 1"/>
          <p:cNvSpPr>
            <a:spLocks noGrp="1"/>
          </p:cNvSpPr>
          <p:nvPr>
            <p:ph type="title" orient="vert"/>
          </p:nvPr>
        </p:nvSpPr>
        <p:spPr>
          <a:xfrm>
            <a:off x="9599612" y="685800"/>
            <a:ext cx="1787526" cy="5486400"/>
          </a:xfrm>
        </p:spPr>
        <p:txBody>
          <a:bodyPr vert="eaVert"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98613" y="685800"/>
            <a:ext cx="7848599" cy="5486400"/>
          </a:xfrm>
        </p:spPr>
        <p:txBody>
          <a:bodyPr vert="eaVert"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FB7B4C11-1E14-4887-9E78-A9346EC068F1}" type="datetime2">
              <a:rPr lang="zh-CN" altLang="en-US" smtClean="0"/>
              <a:pPr/>
              <a:t>2022年4月9日</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7DC1BBB0-96F0-4077-A278-0F3FB5C104D3}" type="slidenum">
              <a:rPr lang="en-US" altLang="zh-CN" noProof="0" smtClean="0"/>
              <a:pPr/>
              <a:t>‹#›</a:t>
            </a:fld>
            <a:endParaRPr lang="zh-CN" altLang="en-US" noProof="0"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vl6pPr>
              <a:defRPr/>
            </a:lvl6pPr>
            <a:lvl7pPr>
              <a:defRPr/>
            </a:lvl7pPr>
            <a:lvl8pPr>
              <a:defRPr/>
            </a:lvl8pPr>
            <a:lvl9pPr>
              <a:defRPr/>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86FD5D46-E987-42B2-B42C-B8920598FADE}" type="datetime2">
              <a:rPr lang="zh-CN" altLang="en-US" smtClean="0"/>
              <a:pPr/>
              <a:t>2022年4月9日</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a:t>添加页脚</a:t>
            </a:r>
            <a:endParaRPr lang="zh-CN" altLang="en-US"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7DC1BBB0-96F0-4077-A278-0F3FB5C104D3}" type="slidenum">
              <a:rPr lang="en-US" altLang="zh-CN" smtClean="0"/>
              <a:pPr/>
              <a:t>‹#›</a:t>
            </a:fld>
            <a:endParaRPr lang="zh-CN" altLang="en-US"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9" name="矩形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0" name="矩形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4" name="矩形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1" name="矩形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cxnSp>
        <p:nvCxnSpPr>
          <p:cNvPr id="22" name="直接连接符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rtlCol="0" anchor="t" anchorCtr="0" compatLnSpc="1">
            <a:prstTxWarp prst="textNoShape">
              <a:avLst/>
            </a:prstTxWarp>
          </a:bodyPr>
          <a:lstStyle/>
          <a:p>
            <a:pPr rtl="0"/>
            <a:endParaRPr lang="zh-CN" altLang="en-US" noProof="0" dirty="0">
              <a:latin typeface="微软雅黑" panose="020B0503020204020204" pitchFamily="34" charset="-122"/>
              <a:ea typeface="微软雅黑" panose="020B0503020204020204" pitchFamily="34" charset="-122"/>
            </a:endParaRPr>
          </a:p>
        </p:txBody>
      </p:sp>
      <p:cxnSp>
        <p:nvCxnSpPr>
          <p:cNvPr id="23" name="直接连接符​​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7" name="矩形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8" name="矩形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9" name="矩形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30" name="矩形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cxnSp>
        <p:nvCxnSpPr>
          <p:cNvPr id="31" name="直接连接符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cxnSp>
        <p:nvCxnSpPr>
          <p:cNvPr id="33" name="直接连接符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598613" y="1600201"/>
            <a:ext cx="8283272" cy="2654064"/>
          </a:xfrm>
        </p:spPr>
        <p:txBody>
          <a:bodyPr rtlCol="0" anchor="b">
            <a:normAutofit/>
          </a:bodyPr>
          <a:lstStyle>
            <a:lvl1pPr algn="l">
              <a:defRPr sz="5400" b="0" cap="none"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latin typeface="微软雅黑" panose="020B0503020204020204" pitchFamily="34" charset="-122"/>
                <a:ea typeface="微软雅黑"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baseline="0">
                <a:solidFill>
                  <a:schemeClr val="tx2"/>
                </a:solidFill>
                <a:latin typeface="微软雅黑" panose="020B0503020204020204" pitchFamily="34" charset="-122"/>
                <a:ea typeface="微软雅黑" panose="020B0503020204020204" pitchFamily="34" charset="-122"/>
              </a:defRPr>
            </a:lvl1pPr>
          </a:lstStyle>
          <a:p>
            <a:fld id="{8365F240-A7EF-41C8-A85B-C448CF84B5E5}" type="datetime2">
              <a:rPr lang="zh-CN" altLang="en-US" smtClean="0"/>
              <a:pPr/>
              <a:t>2022年4月9日</a:t>
            </a:fld>
            <a:endParaRPr lang="zh-CN" altLang="en-US" dirty="0"/>
          </a:p>
        </p:txBody>
      </p:sp>
      <p:sp>
        <p:nvSpPr>
          <p:cNvPr id="5" name="页脚占位符 4"/>
          <p:cNvSpPr>
            <a:spLocks noGrp="1"/>
          </p:cNvSpPr>
          <p:nvPr>
            <p:ph type="ftr" sz="quarter" idx="11"/>
          </p:nvPr>
        </p:nvSpPr>
        <p:spPr/>
        <p:txBody>
          <a:bodyPr rtlCol="0"/>
          <a:lstStyle>
            <a:lvl1pPr>
              <a:defRPr baseline="0">
                <a:solidFill>
                  <a:schemeClr val="tx2"/>
                </a:solidFill>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6" name="幻灯片编号占位符 5"/>
          <p:cNvSpPr>
            <a:spLocks noGrp="1"/>
          </p:cNvSpPr>
          <p:nvPr>
            <p:ph type="sldNum" sz="quarter" idx="12"/>
          </p:nvPr>
        </p:nvSpPr>
        <p:spPr>
          <a:xfrm>
            <a:off x="10666571" y="6356351"/>
            <a:ext cx="609441" cy="365125"/>
          </a:xfrm>
        </p:spPr>
        <p:txBody>
          <a:bodyPr rtlCol="0"/>
          <a:lstStyle>
            <a:lvl1pPr>
              <a:defRPr baseline="0">
                <a:solidFill>
                  <a:schemeClr val="tx2"/>
                </a:solidFill>
                <a:latin typeface="微软雅黑" panose="020B0503020204020204" pitchFamily="34" charset="-122"/>
                <a:ea typeface="微软雅黑" panose="020B0503020204020204" pitchFamily="34" charset="-122"/>
              </a:defRPr>
            </a:lvl1pPr>
          </a:lstStyle>
          <a:p>
            <a:fld id="{7DC1BBB0-96F0-4077-A278-0F3FB5C104D3}" type="slidenum">
              <a:rPr lang="en-US" altLang="zh-CN" noProof="0" smtClean="0"/>
              <a:pPr/>
              <a:t>‹#›</a:t>
            </a:fld>
            <a:endParaRPr lang="zh-CN" altLang="en-US" noProof="0"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4" name="内容占位符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5" name="日期占位符 4"/>
          <p:cNvSpPr>
            <a:spLocks noGrp="1"/>
          </p:cNvSpPr>
          <p:nvPr>
            <p:ph type="dt" sz="half" idx="10"/>
          </p:nvPr>
        </p:nvSpPr>
        <p:spPr/>
        <p:txBody>
          <a:bodyPr rtlCol="0"/>
          <a:lstStyle>
            <a:lvl1pPr>
              <a:defRPr/>
            </a:lvl1pPr>
          </a:lstStyle>
          <a:p>
            <a:fld id="{F770B30E-8728-44DB-AEE3-E4A75AEDBBD9}" type="datetime2">
              <a:rPr lang="zh-CN" altLang="en-US" smtClean="0"/>
              <a:pPr/>
              <a:t>2022年4月9日</a:t>
            </a:fld>
            <a:endParaRPr lang="zh-CN" altLang="en-US" dirty="0"/>
          </a:p>
        </p:txBody>
      </p:sp>
      <p:sp>
        <p:nvSpPr>
          <p:cNvPr id="6" name="页脚占位符 5"/>
          <p:cNvSpPr>
            <a:spLocks noGrp="1"/>
          </p:cNvSpPr>
          <p:nvPr>
            <p:ph type="ftr" sz="quarter" idx="11"/>
          </p:nvPr>
        </p:nvSpPr>
        <p:spPr/>
        <p:txBody>
          <a:bodyPr rtlCol="0"/>
          <a:lstStyle/>
          <a:p>
            <a:pPr rtl="0"/>
            <a:r>
              <a:rPr lang="zh-CN" altLang="en-US" dirty="0"/>
              <a:t>添加页脚</a:t>
            </a:r>
          </a:p>
        </p:txBody>
      </p:sp>
      <p:sp>
        <p:nvSpPr>
          <p:cNvPr id="7" name="灯片编号占位符 6"/>
          <p:cNvSpPr>
            <a:spLocks noGrp="1"/>
          </p:cNvSpPr>
          <p:nvPr>
            <p:ph type="sldNum" sz="quarter" idx="12"/>
          </p:nvPr>
        </p:nvSpPr>
        <p:spPr/>
        <p:txBody>
          <a:bodyPr rtlCol="0"/>
          <a:lstStyle/>
          <a:p>
            <a:pPr rtl="0"/>
            <a:fld id="{7DC1BBB0-96F0-4077-A278-0F3FB5C104D3}" type="slidenum">
              <a:rPr lang="en-US" altLang="zh-CN" smtClean="0"/>
              <a:t>‹#›</a:t>
            </a:fld>
            <a:endParaRPr lang="zh-CN" altLang="en-US"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编辑母版文本样式</a:t>
            </a:r>
          </a:p>
        </p:txBody>
      </p:sp>
      <p:sp>
        <p:nvSpPr>
          <p:cNvPr id="4" name="内容占位符 3"/>
          <p:cNvSpPr>
            <a:spLocks noGrp="1"/>
          </p:cNvSpPr>
          <p:nvPr>
            <p:ph sz="half" idx="2"/>
          </p:nvPr>
        </p:nvSpPr>
        <p:spPr>
          <a:xfrm>
            <a:off x="1593436" y="2514706"/>
            <a:ext cx="4814586" cy="3657493"/>
          </a:xfrm>
        </p:spPr>
        <p:txBody>
          <a:bodyPr rtlCol="0">
            <a:normAutofit/>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vl6pPr>
              <a:defRPr sz="1600"/>
            </a:lvl6pPr>
            <a:lvl7pPr>
              <a:defRPr sz="1600"/>
            </a:lvl7pPr>
            <a:lvl8pPr>
              <a:defRPr sz="1600" baseline="0"/>
            </a:lvl8pPr>
            <a:lvl9pPr>
              <a:defRPr sz="1600" baseline="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5" name="文本占位符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编辑母版文本样式</a:t>
            </a:r>
          </a:p>
        </p:txBody>
      </p:sp>
      <p:sp>
        <p:nvSpPr>
          <p:cNvPr id="6" name="内容占位符 5"/>
          <p:cNvSpPr>
            <a:spLocks noGrp="1"/>
          </p:cNvSpPr>
          <p:nvPr>
            <p:ph sz="quarter" idx="4"/>
          </p:nvPr>
        </p:nvSpPr>
        <p:spPr>
          <a:xfrm>
            <a:off x="6557349" y="2514600"/>
            <a:ext cx="4818888" cy="3655568"/>
          </a:xfrm>
        </p:spPr>
        <p:txBody>
          <a:bodyPr rtlCol="0">
            <a:normAutofit/>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680BCF82-A51A-4389-A573-378AD02C5141}" type="datetime2">
              <a:rPr lang="zh-CN" altLang="en-US" smtClean="0"/>
              <a:pPr/>
              <a:t>2022年4月9日</a:t>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a:t>添加页脚</a:t>
            </a:r>
            <a:endParaRPr lang="zh-CN" altLang="en-US" dirty="0"/>
          </a:p>
        </p:txBody>
      </p:sp>
      <p:sp>
        <p:nvSpPr>
          <p:cNvPr id="9" name="灯片编号占位符 8"/>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7DC1BBB0-96F0-4077-A278-0F3FB5C104D3}" type="slidenum">
              <a:rPr lang="en-US" altLang="zh-CN" smtClean="0"/>
              <a:pPr/>
              <a:t>‹#›</a:t>
            </a:fld>
            <a:endParaRPr lang="zh-CN" altLang="en-US"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日期占位符 2"/>
          <p:cNvSpPr>
            <a:spLocks noGrp="1"/>
          </p:cNvSpPr>
          <p:nvPr>
            <p:ph type="dt" sz="half" idx="10"/>
          </p:nvPr>
        </p:nvSpPr>
        <p:spPr/>
        <p:txBody>
          <a:bodyPr rtlCol="0"/>
          <a:lstStyle>
            <a:lvl1pPr>
              <a:defRPr/>
            </a:lvl1pPr>
          </a:lstStyle>
          <a:p>
            <a:fld id="{CE03A716-E3DC-4D9D-823C-60FCD8C9B163}" type="datetime2">
              <a:rPr lang="zh-CN" altLang="en-US" smtClean="0"/>
              <a:pPr/>
              <a:t>2022年4月9日</a:t>
            </a:fld>
            <a:endParaRPr lang="zh-CN" altLang="en-US" dirty="0"/>
          </a:p>
        </p:txBody>
      </p:sp>
      <p:sp>
        <p:nvSpPr>
          <p:cNvPr id="4" name="页脚占位符 3"/>
          <p:cNvSpPr>
            <a:spLocks noGrp="1"/>
          </p:cNvSpPr>
          <p:nvPr>
            <p:ph type="ftr" sz="quarter" idx="11"/>
          </p:nvPr>
        </p:nvSpPr>
        <p:spPr/>
        <p:txBody>
          <a:bodyPr rtlCol="0"/>
          <a:lstStyle/>
          <a:p>
            <a:pPr rtl="0"/>
            <a:r>
              <a:rPr lang="zh-CN" altLang="en-US" dirty="0"/>
              <a:t>添加页脚</a:t>
            </a:r>
          </a:p>
        </p:txBody>
      </p:sp>
      <p:sp>
        <p:nvSpPr>
          <p:cNvPr id="5" name="灯片编号占位符 4"/>
          <p:cNvSpPr>
            <a:spLocks noGrp="1"/>
          </p:cNvSpPr>
          <p:nvPr>
            <p:ph type="sldNum" sz="quarter" idx="12"/>
          </p:nvPr>
        </p:nvSpPr>
        <p:spPr/>
        <p:txBody>
          <a:bodyPr rtlCol="0"/>
          <a:lstStyle/>
          <a:p>
            <a:pPr rtl="0"/>
            <a:fld id="{7DC1BBB0-96F0-4077-A278-0F3FB5C104D3}" type="slidenum">
              <a:rPr lang="en-US" altLang="zh-CN" smtClean="0"/>
              <a:t>‹#›</a:t>
            </a:fld>
            <a:endParaRPr lang="zh-CN" altLang="en-US"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矩形​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noProof="0" dirty="0">
              <a:latin typeface="微软雅黑" panose="020B0503020204020204" pitchFamily="34" charset="-122"/>
              <a:ea typeface="微软雅黑" panose="020B0503020204020204" pitchFamily="34" charset="-122"/>
            </a:endParaRPr>
          </a:p>
        </p:txBody>
      </p:sp>
      <p:sp>
        <p:nvSpPr>
          <p:cNvPr id="6" name="矩形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noProof="0" dirty="0">
              <a:latin typeface="微软雅黑" panose="020B0503020204020204" pitchFamily="34" charset="-122"/>
              <a:ea typeface="微软雅黑" panose="020B0503020204020204" pitchFamily="34" charset="-122"/>
            </a:endParaRPr>
          </a:p>
        </p:txBody>
      </p:sp>
      <p:cxnSp>
        <p:nvCxnSpPr>
          <p:cNvPr id="7" name="直接连接符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noProof="0" dirty="0">
              <a:latin typeface="微软雅黑" panose="020B0503020204020204" pitchFamily="34" charset="-122"/>
              <a:ea typeface="微软雅黑" panose="020B0503020204020204" pitchFamily="34" charset="-122"/>
            </a:endParaRPr>
          </a:p>
        </p:txBody>
      </p:sp>
      <p:sp>
        <p:nvSpPr>
          <p:cNvPr id="9" name="矩形​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noProof="0" dirty="0">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16B8A94-44E5-4844-A22C-F796FCAA90D9}" type="datetime2">
              <a:rPr lang="zh-CN" altLang="en-US" smtClean="0"/>
              <a:pPr/>
              <a:t>2022年4月9日</a:t>
            </a:fld>
            <a:endParaRPr lang="zh-CN" altLang="en-US" dirty="0"/>
          </a:p>
        </p:txBody>
      </p:sp>
      <p:sp>
        <p:nvSpPr>
          <p:cNvPr id="3" name="页脚占位符 2"/>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a:t>添加页脚</a:t>
            </a:r>
            <a:endParaRPr lang="zh-CN" altLang="en-US" dirty="0"/>
          </a:p>
        </p:txBody>
      </p:sp>
      <p:sp>
        <p:nvSpPr>
          <p:cNvPr id="4" name="灯片编号占位符 3"/>
          <p:cNvSpPr>
            <a:spLocks noGrp="1"/>
          </p:cNvSpPr>
          <p:nvPr>
            <p:ph type="sldNum" sz="quarter" idx="12"/>
          </p:nvPr>
        </p:nvSpPr>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7DC1BBB0-96F0-4077-A278-0F3FB5C104D3}" type="slidenum">
              <a:rPr lang="en-US" altLang="zh-CN" smtClean="0"/>
              <a:pPr/>
              <a:t>‹#›</a:t>
            </a:fld>
            <a:endParaRPr lang="zh-CN" altLang="en-US"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noProof="0" dirty="0">
              <a:latin typeface="微软雅黑" panose="020B0503020204020204" pitchFamily="34" charset="-122"/>
              <a:ea typeface="微软雅黑" panose="020B0503020204020204" pitchFamily="34" charset="-122"/>
            </a:endParaRPr>
          </a:p>
        </p:txBody>
      </p:sp>
      <p:sp>
        <p:nvSpPr>
          <p:cNvPr id="9" name="矩形​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noProof="0" dirty="0">
              <a:latin typeface="微软雅黑" panose="020B0503020204020204" pitchFamily="34" charset="-122"/>
              <a:ea typeface="微软雅黑" panose="020B0503020204020204" pitchFamily="34" charset="-122"/>
            </a:endParaRPr>
          </a:p>
        </p:txBody>
      </p:sp>
      <p:cxnSp>
        <p:nvCxnSpPr>
          <p:cNvPr id="10" name="直接连接符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bwMode="white">
          <a:xfrm>
            <a:off x="1074240" y="381000"/>
            <a:ext cx="3293422" cy="1371600"/>
          </a:xfrm>
        </p:spPr>
        <p:txBody>
          <a:bodyPr rtlCol="0" anchor="b">
            <a:normAutofit/>
          </a:bodyPr>
          <a:lstStyle>
            <a:lvl1pPr algn="l">
              <a:defRPr sz="2800" b="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180251" y="482600"/>
            <a:ext cx="6195986" cy="5689600"/>
          </a:xfrm>
        </p:spPr>
        <p:txBody>
          <a:bodyPr rtlCol="0">
            <a:normAutofit/>
          </a:bodyPr>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vl6pPr>
              <a:defRPr sz="1800"/>
            </a:lvl6pPr>
            <a:lvl7pPr>
              <a:defRPr sz="1800"/>
            </a:lvl7pPr>
            <a:lvl8pPr>
              <a:defRPr sz="1800" baseline="0"/>
            </a:lvl8pPr>
            <a:lvl9pPr>
              <a:defRPr sz="1800"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bwMode="white">
          <a:xfrm>
            <a:off x="1074240" y="1828800"/>
            <a:ext cx="3293422" cy="4343400"/>
          </a:xfrm>
        </p:spPr>
        <p:txBody>
          <a:bodyPr rtlCol="0">
            <a:normAutofit/>
          </a:bodyPr>
          <a:lstStyle>
            <a:lvl1pPr marL="0" indent="0">
              <a:buNone/>
              <a:defRPr sz="2000">
                <a:solidFill>
                  <a:schemeClr val="bg1"/>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F288B2AC-AC0A-4E49-82A3-94EE74FA7FBF}" type="datetime2">
              <a:rPr lang="zh-CN" altLang="en-US" smtClean="0"/>
              <a:pPr/>
              <a:t>2022年4月9日</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7DC1BBB0-96F0-4077-A278-0F3FB5C104D3}" type="slidenum">
              <a:rPr lang="en-US" altLang="zh-CN" noProof="0" smtClean="0"/>
              <a:pPr/>
              <a:t>‹#›</a:t>
            </a:fld>
            <a:endParaRPr lang="zh-CN" altLang="en-US" noProof="0"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11" name="矩形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74240" y="381000"/>
            <a:ext cx="3293422" cy="1371600"/>
          </a:xfrm>
        </p:spPr>
        <p:txBody>
          <a:bodyPr rtlCol="0" anchor="b">
            <a:normAutofit/>
          </a:bodyPr>
          <a:lstStyle>
            <a:lvl1pPr algn="l">
              <a:defRPr sz="2800" b="0" cap="all" baseline="0">
                <a:solidFill>
                  <a:schemeClr val="tx1">
                    <a:lumMod val="75000"/>
                  </a:schemeClr>
                </a:solidFill>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3" name="图片占位符 2" descr="为添加图像预留的空占位符。单击占位符，选择要添加的图像。"/>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latin typeface="微软雅黑" panose="020B0503020204020204" pitchFamily="34" charset="-122"/>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a:t>单击图标添加图片</a:t>
            </a:r>
            <a:endParaRPr lang="zh-CN" altLang="en-US" dirty="0"/>
          </a:p>
        </p:txBody>
      </p:sp>
      <p:sp>
        <p:nvSpPr>
          <p:cNvPr id="4" name="文本占位符 3"/>
          <p:cNvSpPr>
            <a:spLocks noGrp="1"/>
          </p:cNvSpPr>
          <p:nvPr>
            <p:ph type="body" sz="half" idx="2"/>
          </p:nvPr>
        </p:nvSpPr>
        <p:spPr>
          <a:xfrm>
            <a:off x="1074240" y="1828800"/>
            <a:ext cx="3293422" cy="4343400"/>
          </a:xfrm>
        </p:spPr>
        <p:txBody>
          <a:bodyPr rtlCol="0">
            <a:normAutofit/>
          </a:bodyPr>
          <a:lstStyle>
            <a:lvl1pPr marL="0" indent="0">
              <a:buNone/>
              <a:defRPr sz="2000">
                <a:solidFill>
                  <a:schemeClr val="tx1"/>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编辑母版文本样式</a:t>
            </a:r>
          </a:p>
        </p:txBody>
      </p:sp>
      <p:sp>
        <p:nvSpPr>
          <p:cNvPr id="5" name="日期占位符 4"/>
          <p:cNvSpPr>
            <a:spLocks noGrp="1"/>
          </p:cNvSpPr>
          <p:nvPr>
            <p:ph type="dt" sz="half" idx="10"/>
          </p:nvPr>
        </p:nvSpPr>
        <p:spPr/>
        <p:txBody>
          <a:bodyPr rtlCol="0"/>
          <a:lstStyle>
            <a:lvl1pPr>
              <a:defRPr baseline="0">
                <a:solidFill>
                  <a:schemeClr val="tx2"/>
                </a:solidFill>
                <a:latin typeface="微软雅黑" panose="020B0503020204020204" pitchFamily="34" charset="-122"/>
                <a:ea typeface="微软雅黑" panose="020B0503020204020204" pitchFamily="34" charset="-122"/>
              </a:defRPr>
            </a:lvl1pPr>
          </a:lstStyle>
          <a:p>
            <a:fld id="{1878E339-1BD2-4FEE-A113-9A0301740CF6}" type="datetime2">
              <a:rPr lang="zh-CN" altLang="en-US" smtClean="0"/>
              <a:pPr/>
              <a:t>2022年4月9日</a:t>
            </a:fld>
            <a:endParaRPr lang="zh-CN" altLang="en-US" dirty="0"/>
          </a:p>
        </p:txBody>
      </p:sp>
      <p:sp>
        <p:nvSpPr>
          <p:cNvPr id="6" name="页脚占位符 5"/>
          <p:cNvSpPr>
            <a:spLocks noGrp="1"/>
          </p:cNvSpPr>
          <p:nvPr>
            <p:ph type="ftr" sz="quarter" idx="11"/>
          </p:nvPr>
        </p:nvSpPr>
        <p:spPr/>
        <p:txBody>
          <a:bodyPr rtlCol="0"/>
          <a:lstStyle>
            <a:lvl1pPr>
              <a:defRPr baseline="0">
                <a:solidFill>
                  <a:schemeClr val="tx2"/>
                </a:solidFill>
                <a:latin typeface="微软雅黑" panose="020B0503020204020204" pitchFamily="34" charset="-122"/>
                <a:ea typeface="微软雅黑" panose="020B0503020204020204" pitchFamily="34" charset="-122"/>
              </a:defRPr>
            </a:lvl1pPr>
          </a:lstStyle>
          <a:p>
            <a:r>
              <a:rPr lang="zh-CN" altLang="en-US"/>
              <a:t>添加页脚</a:t>
            </a:r>
            <a:endParaRPr lang="zh-CN" altLang="en-US" dirty="0"/>
          </a:p>
        </p:txBody>
      </p:sp>
      <p:sp>
        <p:nvSpPr>
          <p:cNvPr id="7" name="灯片编号占位符 6"/>
          <p:cNvSpPr>
            <a:spLocks noGrp="1"/>
          </p:cNvSpPr>
          <p:nvPr>
            <p:ph type="sldNum" sz="quarter" idx="12"/>
          </p:nvPr>
        </p:nvSpPr>
        <p:spPr/>
        <p:txBody>
          <a:bodyPr rtlCol="0"/>
          <a:lstStyle>
            <a:lvl1pPr>
              <a:defRPr baseline="0">
                <a:solidFill>
                  <a:schemeClr val="tx2"/>
                </a:solidFill>
                <a:latin typeface="微软雅黑" panose="020B0503020204020204" pitchFamily="34" charset="-122"/>
                <a:ea typeface="微软雅黑" panose="020B0503020204020204" pitchFamily="34" charset="-122"/>
              </a:defRPr>
            </a:lvl1pPr>
          </a:lstStyle>
          <a:p>
            <a:fld id="{7DC1BBB0-96F0-4077-A278-0F3FB5C104D3}" type="slidenum">
              <a:rPr lang="en-US" altLang="zh-CN" smtClean="0"/>
              <a:pPr/>
              <a:t>‹#›</a:t>
            </a:fld>
            <a:endParaRPr lang="zh-CN" altLang="en-US" dirty="0"/>
          </a:p>
        </p:txBody>
      </p:sp>
      <p:cxnSp>
        <p:nvCxnSpPr>
          <p:cNvPr id="10" name="直接连接符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cxnSp>
        <p:nvCxnSpPr>
          <p:cNvPr id="14" name="直接连接符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cxnSp>
        <p:nvCxnSpPr>
          <p:cNvPr id="16" name="直接连接符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zh-CN" altLang="en-US" dirty="0"/>
              <a:t>单击此处编辑母版标题样式</a:t>
            </a:r>
          </a:p>
        </p:txBody>
      </p:sp>
      <p:sp>
        <p:nvSpPr>
          <p:cNvPr id="3" name="文本占位符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zh-CN" altLang="en-US"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4" name="日期占位符 3"/>
          <p:cNvSpPr>
            <a:spLocks noGrp="1"/>
          </p:cNvSpPr>
          <p:nvPr>
            <p:ph type="dt" sz="half" idx="2"/>
          </p:nvPr>
        </p:nvSpPr>
        <p:spPr>
          <a:xfrm>
            <a:off x="5027612" y="6356351"/>
            <a:ext cx="1371521" cy="365125"/>
          </a:xfrm>
          <a:prstGeom prst="rect">
            <a:avLst/>
          </a:prstGeom>
        </p:spPr>
        <p:txBody>
          <a:bodyPr vert="horz" lIns="91440" tIns="45720" rIns="91440" bIns="45720" rtlCol="0" anchor="ctr"/>
          <a:lstStyle>
            <a:lvl1pPr algn="l">
              <a:defRPr sz="1200" cap="all" baseline="0">
                <a:solidFill>
                  <a:schemeClr val="tx1"/>
                </a:solidFill>
                <a:latin typeface="微软雅黑" panose="020B0503020204020204" pitchFamily="34" charset="-122"/>
                <a:ea typeface="微软雅黑" panose="020B0503020204020204" pitchFamily="34" charset="-122"/>
              </a:defRPr>
            </a:lvl1pPr>
          </a:lstStyle>
          <a:p>
            <a:fld id="{A339CB27-C670-4AAB-948C-7E3D1D9FAE30}" type="datetime2">
              <a:rPr lang="zh-CN" altLang="en-US" smtClean="0"/>
              <a:pPr/>
              <a:t>2022年4月9日</a:t>
            </a:fld>
            <a:endParaRPr lang="zh-CN" altLang="en-US" dirty="0"/>
          </a:p>
        </p:txBody>
      </p:sp>
      <p:sp>
        <p:nvSpPr>
          <p:cNvPr id="5" name="页脚占位符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latin typeface="微软雅黑" panose="020B0503020204020204" pitchFamily="34" charset="-122"/>
                <a:ea typeface="微软雅黑" panose="020B0503020204020204" pitchFamily="34" charset="-122"/>
              </a:defRPr>
            </a:lvl1pPr>
          </a:lstStyle>
          <a:p>
            <a:r>
              <a:rPr lang="zh-CN" altLang="en-US"/>
              <a:t>添加页脚</a:t>
            </a:r>
            <a:endParaRPr lang="zh-CN" altLang="en-US" dirty="0"/>
          </a:p>
        </p:txBody>
      </p:sp>
      <p:sp>
        <p:nvSpPr>
          <p:cNvPr id="6" name="灯片编号占位符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latin typeface="微软雅黑" panose="020B0503020204020204" pitchFamily="34" charset="-122"/>
                <a:ea typeface="微软雅黑" panose="020B0503020204020204" pitchFamily="34" charset="-122"/>
              </a:defRPr>
            </a:lvl1pPr>
          </a:lstStyle>
          <a:p>
            <a:fld id="{7DC1BBB0-96F0-4077-A278-0F3FB5C104D3}" type="slidenum">
              <a:rPr lang="en-US" altLang="zh-CN" smtClean="0"/>
              <a:pPr/>
              <a:t>‹#›</a:t>
            </a:fld>
            <a:endParaRPr lang="zh-CN" alt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微软雅黑" panose="020B0503020204020204" pitchFamily="34" charset="-122"/>
          <a:ea typeface="微软雅黑" panose="020B0503020204020204" pitchFamily="34" charset="-122"/>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0.png"/><Relationship Id="rId4" Type="http://schemas.openxmlformats.org/officeDocument/2006/relationships/image" Target="../media/image74.png"/></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60.png"/><Relationship Id="rId18" Type="http://schemas.openxmlformats.org/officeDocument/2006/relationships/image" Target="../media/image310.png"/><Relationship Id="rId26" Type="http://schemas.openxmlformats.org/officeDocument/2006/relationships/image" Target="../media/image380.png"/><Relationship Id="rId3" Type="http://schemas.openxmlformats.org/officeDocument/2006/relationships/image" Target="../media/image160.png"/><Relationship Id="rId21" Type="http://schemas.openxmlformats.org/officeDocument/2006/relationships/image" Target="../media/image340.png"/><Relationship Id="rId7" Type="http://schemas.openxmlformats.org/officeDocument/2006/relationships/image" Target="../media/image200.png"/><Relationship Id="rId12" Type="http://schemas.openxmlformats.org/officeDocument/2006/relationships/image" Target="../media/image37.png"/><Relationship Id="rId17" Type="http://schemas.openxmlformats.org/officeDocument/2006/relationships/image" Target="../media/image300.png"/><Relationship Id="rId25" Type="http://schemas.openxmlformats.org/officeDocument/2006/relationships/image" Target="../media/image370.png"/><Relationship Id="rId2" Type="http://schemas.openxmlformats.org/officeDocument/2006/relationships/image" Target="../media/image150.png"/><Relationship Id="rId16" Type="http://schemas.openxmlformats.org/officeDocument/2006/relationships/image" Target="../media/image290.png"/><Relationship Id="rId20" Type="http://schemas.openxmlformats.org/officeDocument/2006/relationships/image" Target="../media/image330.png"/><Relationship Id="rId1" Type="http://schemas.openxmlformats.org/officeDocument/2006/relationships/slideLayout" Target="../slideLayouts/slideLayout7.xml"/><Relationship Id="rId6" Type="http://schemas.openxmlformats.org/officeDocument/2006/relationships/image" Target="../media/image190.png"/><Relationship Id="rId11" Type="http://schemas.openxmlformats.org/officeDocument/2006/relationships/image" Target="../media/image240.png"/><Relationship Id="rId24" Type="http://schemas.openxmlformats.org/officeDocument/2006/relationships/image" Target="../media/image360.png"/><Relationship Id="rId5" Type="http://schemas.openxmlformats.org/officeDocument/2006/relationships/image" Target="../media/image180.png"/><Relationship Id="rId15" Type="http://schemas.openxmlformats.org/officeDocument/2006/relationships/image" Target="../media/image280.png"/><Relationship Id="rId23" Type="http://schemas.openxmlformats.org/officeDocument/2006/relationships/image" Target="../media/image350.png"/><Relationship Id="rId10" Type="http://schemas.openxmlformats.org/officeDocument/2006/relationships/image" Target="../media/image38.png"/><Relationship Id="rId19" Type="http://schemas.openxmlformats.org/officeDocument/2006/relationships/image" Target="../media/image32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270.png"/><Relationship Id="rId22"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77988" y="778103"/>
            <a:ext cx="10009112" cy="2376264"/>
          </a:xfrm>
        </p:spPr>
        <p:txBody>
          <a:bodyPr rtlCol="0"/>
          <a:lstStyle/>
          <a:p>
            <a:r>
              <a:rPr lang="en-US" altLang="zh-CN" sz="4800" dirty="0">
                <a:latin typeface="Arial" panose="020B0604020202020204" pitchFamily="34" charset="0"/>
                <a:sym typeface="Arial" panose="020B0604020202020204" pitchFamily="34" charset="0"/>
              </a:rPr>
              <a:t>Constraint Satisfaction Problems</a:t>
            </a:r>
            <a:br>
              <a:rPr lang="en-US" altLang="zh-CN" sz="4800" dirty="0">
                <a:latin typeface="Arial" panose="020B0604020202020204" pitchFamily="34" charset="0"/>
                <a:sym typeface="Arial" panose="020B0604020202020204" pitchFamily="34" charset="0"/>
              </a:rPr>
            </a:br>
            <a:r>
              <a:rPr lang="en-US" altLang="zh-CN" sz="4800" dirty="0">
                <a:latin typeface="Arial" panose="020B0604020202020204" pitchFamily="34" charset="0"/>
                <a:sym typeface="Arial" panose="020B0604020202020204" pitchFamily="34" charset="0"/>
              </a:rPr>
              <a:t>				(CSP)</a:t>
            </a:r>
            <a:endParaRPr lang="zh-CN" altLang="en-US" sz="4800" dirty="0">
              <a:latin typeface="Arial" panose="020B0604020202020204" pitchFamily="34" charset="0"/>
              <a:ea typeface="微软雅黑" panose="020B0503020204020204" pitchFamily="34" charset="-122"/>
              <a:sym typeface="Arial" panose="020B0604020202020204" pitchFamily="34" charset="0"/>
            </a:endParaRPr>
          </a:p>
        </p:txBody>
      </p:sp>
      <p:sp>
        <p:nvSpPr>
          <p:cNvPr id="3" name="副标题 2"/>
          <p:cNvSpPr>
            <a:spLocks noGrp="1"/>
          </p:cNvSpPr>
          <p:nvPr>
            <p:ph type="subTitle" idx="1"/>
          </p:nvPr>
        </p:nvSpPr>
        <p:spPr>
          <a:xfrm>
            <a:off x="7822604" y="6020270"/>
            <a:ext cx="3425761" cy="648072"/>
          </a:xfrm>
        </p:spPr>
        <p:txBody>
          <a:bodyPr rtlCol="0">
            <a:normAutofit/>
          </a:bodyPr>
          <a:lstStyle/>
          <a:p>
            <a:pPr rtl="0"/>
            <a:r>
              <a:rPr lang="zh-CN" altLang="en-US" dirty="0">
                <a:latin typeface="Arial" panose="020B0604020202020204" pitchFamily="34" charset="0"/>
                <a:sym typeface="Arial" panose="020B0604020202020204" pitchFamily="34" charset="0"/>
              </a:rPr>
              <a:t>吉林大学   </a:t>
            </a:r>
            <a:r>
              <a:rPr lang="zh-CN" altLang="en-US" b="1" dirty="0">
                <a:latin typeface="Arial" panose="020B0604020202020204" pitchFamily="34" charset="0"/>
                <a:sym typeface="Arial" panose="020B0604020202020204" pitchFamily="34" charset="0"/>
              </a:rPr>
              <a:t>李占山</a:t>
            </a:r>
            <a:r>
              <a:rPr lang="zh-CN" altLang="en-US" dirty="0">
                <a:latin typeface="Arial" panose="020B0604020202020204" pitchFamily="34" charset="0"/>
                <a:sym typeface="Arial" panose="020B0604020202020204" pitchFamily="34" charset="0"/>
              </a:rPr>
              <a:t> </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descr="https://gimg2.baidu.com/image_search/src=http%3A%2F%2Foss.tan8.com%2Fyuepuku%2F136%2F68087%2F68087_prev.jpg%3Fv%3D1583840247%3Fvs%3D20170310&amp;refer=http%3A%2F%2Foss.tan8.com&amp;app=2002&amp;size=f9999,10000&amp;q=a80&amp;n=0&amp;g=0n&amp;fmt=jpeg?sec=1648723180&amp;t=2c63d002b5bffc59617577eeddc719e2">
            <a:extLst>
              <a:ext uri="{FF2B5EF4-FFF2-40B4-BE49-F238E27FC236}">
                <a16:creationId xmlns:a16="http://schemas.microsoft.com/office/drawing/2014/main" id="{06730A15-2532-4452-9D46-6489489CB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2924" y="44624"/>
            <a:ext cx="1398366" cy="139836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E82DB68-7FCF-4EDD-8E13-60A066B3BB65}"/>
              </a:ext>
            </a:extLst>
          </p:cNvPr>
          <p:cNvSpPr txBox="1"/>
          <p:nvPr/>
        </p:nvSpPr>
        <p:spPr>
          <a:xfrm>
            <a:off x="1773932" y="6483676"/>
            <a:ext cx="4108817" cy="369332"/>
          </a:xfrm>
          <a:prstGeom prst="rect">
            <a:avLst/>
          </a:prstGeom>
          <a:noFill/>
        </p:spPr>
        <p:txBody>
          <a:bodyPr wrap="none" rtlCol="0">
            <a:spAutoFit/>
          </a:bodyPr>
          <a:lstStyle/>
          <a:p>
            <a:r>
              <a:rPr lang="zh-CN" altLang="en-US" dirty="0"/>
              <a:t>符号计算与知识工程教育部重点实验室</a:t>
            </a:r>
          </a:p>
        </p:txBody>
      </p:sp>
      <p:sp>
        <p:nvSpPr>
          <p:cNvPr id="6" name="文本框 5">
            <a:extLst>
              <a:ext uri="{FF2B5EF4-FFF2-40B4-BE49-F238E27FC236}">
                <a16:creationId xmlns:a16="http://schemas.microsoft.com/office/drawing/2014/main" id="{1B62C0CD-2ED4-4F9F-8339-6C2CB2161BE5}"/>
              </a:ext>
            </a:extLst>
          </p:cNvPr>
          <p:cNvSpPr txBox="1"/>
          <p:nvPr/>
        </p:nvSpPr>
        <p:spPr>
          <a:xfrm>
            <a:off x="1773932" y="6021288"/>
            <a:ext cx="2568332" cy="369332"/>
          </a:xfrm>
          <a:prstGeom prst="rect">
            <a:avLst/>
          </a:prstGeom>
          <a:noFill/>
        </p:spPr>
        <p:txBody>
          <a:bodyPr wrap="none" rtlCol="0">
            <a:spAutoFit/>
          </a:bodyPr>
          <a:lstStyle/>
          <a:p>
            <a:r>
              <a:rPr lang="zh-CN" altLang="en-US" dirty="0"/>
              <a:t>计算机科学与技术学院</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3668855-1558-4294-B93D-656A82A55A11}"/>
              </a:ext>
            </a:extLst>
          </p:cNvPr>
          <p:cNvSpPr txBox="1">
            <a:spLocks noChangeArrowheads="1"/>
          </p:cNvSpPr>
          <p:nvPr/>
        </p:nvSpPr>
        <p:spPr bwMode="auto">
          <a:xfrm>
            <a:off x="1413892" y="404664"/>
            <a:ext cx="8988425" cy="538797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lnSpc>
                <a:spcPct val="80000"/>
              </a:lnSpc>
            </a:pPr>
            <a:r>
              <a:rPr lang="en-US" altLang="zh-CN" sz="2400" dirty="0">
                <a:solidFill>
                  <a:srgbClr val="00B0F0"/>
                </a:solidFill>
                <a:ea typeface="宋体" panose="02010600030101010101" pitchFamily="2" charset="-122"/>
              </a:rPr>
              <a:t>CSP</a:t>
            </a:r>
            <a:r>
              <a:rPr lang="zh-CN" altLang="en-US" sz="2400" dirty="0">
                <a:solidFill>
                  <a:srgbClr val="00B0F0"/>
                </a:solidFill>
                <a:ea typeface="宋体" panose="02010600030101010101" pitchFamily="2" charset="-122"/>
              </a:rPr>
              <a:t>中的解</a:t>
            </a:r>
          </a:p>
          <a:p>
            <a:pPr>
              <a:lnSpc>
                <a:spcPct val="80000"/>
              </a:lnSpc>
              <a:buFont typeface="Wingdings" panose="05000000000000000000" pitchFamily="2" charset="2"/>
              <a:buNone/>
            </a:pPr>
            <a:r>
              <a:rPr lang="zh-CN" altLang="en-US" sz="2400" dirty="0">
                <a:ea typeface="宋体" panose="02010600030101010101" pitchFamily="2" charset="-122"/>
              </a:rPr>
              <a:t>         约束满足问题的解：对约束网络中，对所有变量的一组赋值满足网络中的所有约束。</a:t>
            </a:r>
          </a:p>
          <a:p>
            <a:pPr>
              <a:lnSpc>
                <a:spcPct val="80000"/>
              </a:lnSpc>
              <a:buFont typeface="Wingdings" panose="05000000000000000000" pitchFamily="2" charset="2"/>
              <a:buNone/>
            </a:pPr>
            <a:r>
              <a:rPr lang="zh-CN" altLang="en-US" sz="2400" dirty="0">
                <a:ea typeface="宋体" panose="02010600030101010101" pitchFamily="2" charset="-122"/>
              </a:rPr>
              <a:t>               例如：变量集</a:t>
            </a:r>
            <a:r>
              <a:rPr lang="en-US" altLang="zh-CN" sz="2400" dirty="0">
                <a:ea typeface="宋体" panose="02010600030101010101" pitchFamily="2" charset="-122"/>
              </a:rPr>
              <a:t>:{</a:t>
            </a:r>
            <a:r>
              <a:rPr lang="en-US" altLang="zh-CN" sz="2400" dirty="0" err="1">
                <a:ea typeface="宋体" panose="02010600030101010101" pitchFamily="2" charset="-122"/>
              </a:rPr>
              <a:t>x,y,z,w</a:t>
            </a:r>
            <a:r>
              <a:rPr lang="en-US" altLang="zh-CN" sz="2400" dirty="0">
                <a:ea typeface="宋体" panose="02010600030101010101" pitchFamily="2" charset="-122"/>
              </a:rPr>
              <a:t>}</a:t>
            </a:r>
          </a:p>
          <a:p>
            <a:pPr>
              <a:lnSpc>
                <a:spcPct val="80000"/>
              </a:lnSpc>
              <a:buFont typeface="Wingdings" panose="05000000000000000000" pitchFamily="2" charset="2"/>
              <a:buNone/>
            </a:pPr>
            <a:r>
              <a:rPr lang="en-US" altLang="zh-CN" sz="2400" dirty="0">
                <a:ea typeface="宋体" panose="02010600030101010101" pitchFamily="2" charset="-122"/>
              </a:rPr>
              <a:t>                       </a:t>
            </a:r>
            <a:r>
              <a:rPr lang="zh-CN" altLang="en-US" sz="2400" dirty="0">
                <a:ea typeface="宋体" panose="02010600030101010101" pitchFamily="2" charset="-122"/>
              </a:rPr>
              <a:t>论域集</a:t>
            </a:r>
            <a:r>
              <a:rPr lang="en-US" altLang="zh-CN" sz="2400" dirty="0">
                <a:ea typeface="宋体" panose="02010600030101010101" pitchFamily="2" charset="-122"/>
              </a:rPr>
              <a:t>:</a:t>
            </a:r>
          </a:p>
          <a:p>
            <a:pPr>
              <a:lnSpc>
                <a:spcPct val="80000"/>
              </a:lnSpc>
              <a:buFont typeface="Wingdings" panose="05000000000000000000" pitchFamily="2" charset="2"/>
              <a:buNone/>
            </a:pPr>
            <a:r>
              <a:rPr lang="en-US" altLang="zh-CN" sz="2400" dirty="0">
                <a:ea typeface="宋体" panose="02010600030101010101" pitchFamily="2" charset="-122"/>
              </a:rPr>
              <a:t>                                D(x)={1,2,3,4},D(y)={1,2,3,4}</a:t>
            </a:r>
          </a:p>
          <a:p>
            <a:pPr>
              <a:lnSpc>
                <a:spcPct val="80000"/>
              </a:lnSpc>
              <a:buFont typeface="Wingdings" panose="05000000000000000000" pitchFamily="2" charset="2"/>
              <a:buNone/>
            </a:pPr>
            <a:r>
              <a:rPr lang="zh-CN" altLang="en-US" sz="2400" dirty="0">
                <a:ea typeface="宋体" panose="02010600030101010101" pitchFamily="2" charset="-122"/>
              </a:rPr>
              <a:t>                                </a:t>
            </a:r>
            <a:r>
              <a:rPr lang="en-US" altLang="zh-CN" sz="2400" dirty="0">
                <a:ea typeface="宋体" panose="02010600030101010101" pitchFamily="2" charset="-122"/>
              </a:rPr>
              <a:t>D(z)={1,2,3,4},D(w)={1,2,3,4}</a:t>
            </a:r>
          </a:p>
          <a:p>
            <a:pPr>
              <a:lnSpc>
                <a:spcPct val="80000"/>
              </a:lnSpc>
              <a:buFont typeface="Wingdings" panose="05000000000000000000" pitchFamily="2" charset="2"/>
              <a:buNone/>
            </a:pPr>
            <a:r>
              <a:rPr lang="en-US" altLang="zh-CN" sz="2400" dirty="0">
                <a:ea typeface="宋体" panose="02010600030101010101" pitchFamily="2" charset="-122"/>
              </a:rPr>
              <a:t>                       </a:t>
            </a:r>
            <a:r>
              <a:rPr lang="zh-CN" altLang="en-US" sz="2400" dirty="0">
                <a:ea typeface="宋体" panose="02010600030101010101" pitchFamily="2" charset="-122"/>
              </a:rPr>
              <a:t>约束集：</a:t>
            </a:r>
            <a:r>
              <a:rPr lang="en-US" altLang="zh-CN" sz="2400" dirty="0">
                <a:ea typeface="宋体" panose="02010600030101010101" pitchFamily="2" charset="-122"/>
              </a:rPr>
              <a:t>{</a:t>
            </a:r>
            <a:r>
              <a:rPr lang="en-US" altLang="zh-CN" sz="2400" dirty="0" err="1">
                <a:ea typeface="宋体" panose="02010600030101010101" pitchFamily="2" charset="-122"/>
              </a:rPr>
              <a:t>Cxy,Cyz,Czw,Cwx</a:t>
            </a:r>
            <a:r>
              <a:rPr lang="en-US" altLang="zh-CN" sz="2400" dirty="0">
                <a:ea typeface="宋体" panose="02010600030101010101" pitchFamily="2" charset="-122"/>
              </a:rPr>
              <a:t>}</a:t>
            </a:r>
          </a:p>
          <a:p>
            <a:pPr>
              <a:lnSpc>
                <a:spcPct val="80000"/>
              </a:lnSpc>
              <a:buFont typeface="Wingdings" panose="05000000000000000000" pitchFamily="2" charset="2"/>
              <a:buNone/>
            </a:pPr>
            <a:r>
              <a:rPr lang="en-US" altLang="zh-CN" sz="2400" dirty="0">
                <a:ea typeface="宋体" panose="02010600030101010101" pitchFamily="2" charset="-122"/>
              </a:rPr>
              <a:t>                                  </a:t>
            </a:r>
            <a:r>
              <a:rPr lang="en-US" altLang="zh-CN" sz="2400" dirty="0" err="1">
                <a:ea typeface="宋体" panose="02010600030101010101" pitchFamily="2" charset="-122"/>
              </a:rPr>
              <a:t>Cxy</a:t>
            </a:r>
            <a:r>
              <a:rPr lang="en-US" altLang="zh-CN" sz="2400" dirty="0">
                <a:ea typeface="宋体" panose="02010600030101010101" pitchFamily="2" charset="-122"/>
              </a:rPr>
              <a:t>={(</a:t>
            </a:r>
            <a:r>
              <a:rPr lang="en-US" altLang="zh-CN" sz="2400" dirty="0" err="1">
                <a:ea typeface="宋体" panose="02010600030101010101" pitchFamily="2" charset="-122"/>
              </a:rPr>
              <a:t>x,y</a:t>
            </a:r>
            <a:r>
              <a:rPr lang="en-US" altLang="zh-CN" sz="2400" dirty="0">
                <a:ea typeface="宋体" panose="02010600030101010101" pitchFamily="2" charset="-122"/>
              </a:rPr>
              <a:t>)|x</a:t>
            </a:r>
            <a:r>
              <a:rPr lang="zh-CN" altLang="en-US" sz="2400" dirty="0">
                <a:ea typeface="宋体" panose="02010600030101010101" pitchFamily="2" charset="-122"/>
              </a:rPr>
              <a:t>不等于</a:t>
            </a:r>
            <a:r>
              <a:rPr lang="en-US" altLang="zh-CN" sz="2400" dirty="0">
                <a:ea typeface="宋体" panose="02010600030101010101" pitchFamily="2" charset="-122"/>
              </a:rPr>
              <a:t>y}</a:t>
            </a:r>
          </a:p>
          <a:p>
            <a:pPr>
              <a:lnSpc>
                <a:spcPct val="80000"/>
              </a:lnSpc>
              <a:buFont typeface="Wingdings" panose="05000000000000000000" pitchFamily="2" charset="2"/>
              <a:buNone/>
            </a:pPr>
            <a:r>
              <a:rPr lang="en-US" altLang="zh-CN" sz="2400" dirty="0">
                <a:ea typeface="宋体" panose="02010600030101010101" pitchFamily="2" charset="-122"/>
              </a:rPr>
              <a:t>                                  </a:t>
            </a:r>
            <a:r>
              <a:rPr lang="en-US" altLang="zh-CN" sz="2400" dirty="0" err="1">
                <a:ea typeface="宋体" panose="02010600030101010101" pitchFamily="2" charset="-122"/>
              </a:rPr>
              <a:t>Cyz</a:t>
            </a:r>
            <a:r>
              <a:rPr lang="en-US" altLang="zh-CN" sz="2400" dirty="0">
                <a:ea typeface="宋体" panose="02010600030101010101" pitchFamily="2" charset="-122"/>
              </a:rPr>
              <a:t>={(</a:t>
            </a:r>
            <a:r>
              <a:rPr lang="en-US" altLang="zh-CN" sz="2400" dirty="0" err="1">
                <a:ea typeface="宋体" panose="02010600030101010101" pitchFamily="2" charset="-122"/>
              </a:rPr>
              <a:t>y,z</a:t>
            </a:r>
            <a:r>
              <a:rPr lang="en-US" altLang="zh-CN" sz="2400" dirty="0">
                <a:ea typeface="宋体" panose="02010600030101010101" pitchFamily="2" charset="-122"/>
              </a:rPr>
              <a:t>)|y</a:t>
            </a:r>
            <a:r>
              <a:rPr lang="zh-CN" altLang="en-US" sz="2400" dirty="0">
                <a:ea typeface="宋体" panose="02010600030101010101" pitchFamily="2" charset="-122"/>
              </a:rPr>
              <a:t>不等于</a:t>
            </a:r>
            <a:r>
              <a:rPr lang="en-US" altLang="zh-CN" sz="2400" dirty="0">
                <a:ea typeface="宋体" panose="02010600030101010101" pitchFamily="2" charset="-122"/>
              </a:rPr>
              <a:t>z}</a:t>
            </a:r>
          </a:p>
          <a:p>
            <a:pPr>
              <a:lnSpc>
                <a:spcPct val="80000"/>
              </a:lnSpc>
              <a:buFont typeface="Wingdings" panose="05000000000000000000" pitchFamily="2" charset="2"/>
              <a:buNone/>
            </a:pPr>
            <a:r>
              <a:rPr lang="en-US" altLang="zh-CN" sz="2400" dirty="0">
                <a:ea typeface="宋体" panose="02010600030101010101" pitchFamily="2" charset="-122"/>
              </a:rPr>
              <a:t>                                  </a:t>
            </a:r>
            <a:r>
              <a:rPr lang="en-US" altLang="zh-CN" sz="2400" dirty="0" err="1">
                <a:ea typeface="宋体" panose="02010600030101010101" pitchFamily="2" charset="-122"/>
              </a:rPr>
              <a:t>Czw</a:t>
            </a:r>
            <a:r>
              <a:rPr lang="en-US" altLang="zh-CN" sz="2400" dirty="0">
                <a:ea typeface="宋体" panose="02010600030101010101" pitchFamily="2" charset="-122"/>
              </a:rPr>
              <a:t>={(</a:t>
            </a:r>
            <a:r>
              <a:rPr lang="en-US" altLang="zh-CN" sz="2400" dirty="0" err="1">
                <a:ea typeface="宋体" panose="02010600030101010101" pitchFamily="2" charset="-122"/>
              </a:rPr>
              <a:t>z,w</a:t>
            </a:r>
            <a:r>
              <a:rPr lang="en-US" altLang="zh-CN" sz="2400" dirty="0">
                <a:ea typeface="宋体" panose="02010600030101010101" pitchFamily="2" charset="-122"/>
              </a:rPr>
              <a:t>)|z</a:t>
            </a:r>
            <a:r>
              <a:rPr lang="zh-CN" altLang="en-US" sz="2400" dirty="0">
                <a:ea typeface="宋体" panose="02010600030101010101" pitchFamily="2" charset="-122"/>
              </a:rPr>
              <a:t>不等于</a:t>
            </a:r>
            <a:r>
              <a:rPr lang="en-US" altLang="zh-CN" sz="2400" dirty="0">
                <a:ea typeface="宋体" panose="02010600030101010101" pitchFamily="2" charset="-122"/>
              </a:rPr>
              <a:t>w}</a:t>
            </a:r>
          </a:p>
          <a:p>
            <a:pPr>
              <a:lnSpc>
                <a:spcPct val="80000"/>
              </a:lnSpc>
              <a:buFont typeface="Wingdings" panose="05000000000000000000" pitchFamily="2" charset="2"/>
              <a:buNone/>
            </a:pPr>
            <a:r>
              <a:rPr lang="en-US" altLang="zh-CN" sz="2400" dirty="0">
                <a:ea typeface="宋体" panose="02010600030101010101" pitchFamily="2" charset="-122"/>
              </a:rPr>
              <a:t>                                  </a:t>
            </a:r>
            <a:r>
              <a:rPr lang="en-US" altLang="zh-CN" sz="2400" dirty="0" err="1">
                <a:ea typeface="宋体" panose="02010600030101010101" pitchFamily="2" charset="-122"/>
              </a:rPr>
              <a:t>Cwx</a:t>
            </a:r>
            <a:r>
              <a:rPr lang="en-US" altLang="zh-CN" sz="2400" dirty="0">
                <a:ea typeface="宋体" panose="02010600030101010101" pitchFamily="2" charset="-122"/>
              </a:rPr>
              <a:t>={(</a:t>
            </a:r>
            <a:r>
              <a:rPr lang="en-US" altLang="zh-CN" sz="2400" dirty="0" err="1">
                <a:ea typeface="宋体" panose="02010600030101010101" pitchFamily="2" charset="-122"/>
              </a:rPr>
              <a:t>w,x</a:t>
            </a:r>
            <a:r>
              <a:rPr lang="en-US" altLang="zh-CN" sz="2400" dirty="0">
                <a:ea typeface="宋体" panose="02010600030101010101" pitchFamily="2" charset="-122"/>
              </a:rPr>
              <a:t>)|w</a:t>
            </a:r>
            <a:r>
              <a:rPr lang="zh-CN" altLang="en-US" sz="2400" dirty="0">
                <a:ea typeface="宋体" panose="02010600030101010101" pitchFamily="2" charset="-122"/>
              </a:rPr>
              <a:t>不等于</a:t>
            </a:r>
            <a:r>
              <a:rPr lang="en-US" altLang="zh-CN" sz="2400" dirty="0">
                <a:ea typeface="宋体" panose="02010600030101010101" pitchFamily="2" charset="-122"/>
              </a:rPr>
              <a:t>x}</a:t>
            </a:r>
          </a:p>
          <a:p>
            <a:pPr>
              <a:lnSpc>
                <a:spcPct val="80000"/>
              </a:lnSpc>
              <a:buFont typeface="Wingdings" panose="05000000000000000000" pitchFamily="2" charset="2"/>
              <a:buNone/>
            </a:pPr>
            <a:endParaRPr lang="en-US" altLang="zh-CN" sz="2400" dirty="0">
              <a:ea typeface="宋体" panose="02010600030101010101" pitchFamily="2" charset="-122"/>
            </a:endParaRPr>
          </a:p>
          <a:p>
            <a:pPr>
              <a:lnSpc>
                <a:spcPct val="80000"/>
              </a:lnSpc>
              <a:buFont typeface="Wingdings" panose="05000000000000000000" pitchFamily="2" charset="2"/>
              <a:buNone/>
            </a:pPr>
            <a:r>
              <a:rPr lang="zh-CN" altLang="en-US" sz="2400" dirty="0">
                <a:ea typeface="宋体" panose="02010600030101010101" pitchFamily="2" charset="-122"/>
              </a:rPr>
              <a:t>                </a:t>
            </a:r>
            <a:r>
              <a:rPr lang="zh-CN" altLang="en-US" sz="2400" dirty="0">
                <a:solidFill>
                  <a:srgbClr val="0000FF"/>
                </a:solidFill>
                <a:ea typeface="宋体" panose="02010600030101010101" pitchFamily="2" charset="-122"/>
              </a:rPr>
              <a:t>（</a:t>
            </a:r>
            <a:r>
              <a:rPr lang="en-US" altLang="zh-CN" sz="2400" dirty="0">
                <a:solidFill>
                  <a:srgbClr val="0000FF"/>
                </a:solidFill>
                <a:ea typeface="宋体" panose="02010600030101010101" pitchFamily="2" charset="-122"/>
              </a:rPr>
              <a:t>x=1,y=2,z=3,w=4</a:t>
            </a:r>
            <a:r>
              <a:rPr lang="zh-CN" altLang="en-US" sz="2400" dirty="0">
                <a:solidFill>
                  <a:srgbClr val="0000FF"/>
                </a:solidFill>
                <a:ea typeface="宋体" panose="02010600030101010101" pitchFamily="2" charset="-122"/>
              </a:rPr>
              <a:t>）</a:t>
            </a:r>
            <a:r>
              <a:rPr lang="zh-CN" altLang="en-US" sz="2400" dirty="0">
                <a:ea typeface="宋体" panose="02010600030101010101" pitchFamily="2" charset="-122"/>
              </a:rPr>
              <a:t>为该问题的一个</a:t>
            </a:r>
            <a:r>
              <a:rPr lang="zh-CN" altLang="en-US" sz="2400" dirty="0">
                <a:solidFill>
                  <a:srgbClr val="FF3300"/>
                </a:solidFill>
                <a:ea typeface="宋体" panose="02010600030101010101" pitchFamily="2" charset="-122"/>
              </a:rPr>
              <a:t>解。</a:t>
            </a:r>
          </a:p>
        </p:txBody>
      </p:sp>
    </p:spTree>
    <p:extLst>
      <p:ext uri="{BB962C8B-B14F-4D97-AF65-F5344CB8AC3E}">
        <p14:creationId xmlns:p14="http://schemas.microsoft.com/office/powerpoint/2010/main" val="305091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CSP</a:t>
            </a:r>
            <a:r>
              <a:rPr lang="zh-CN" altLang="en-US" dirty="0"/>
              <a:t>问题举例</a:t>
            </a:r>
          </a:p>
        </p:txBody>
      </p:sp>
      <p:pic>
        <p:nvPicPr>
          <p:cNvPr id="4" name="内容占位符 3"/>
          <p:cNvPicPr>
            <a:picLocks noGrp="1" noChangeAspect="1"/>
          </p:cNvPicPr>
          <p:nvPr>
            <p:ph idx="1"/>
          </p:nvPr>
        </p:nvPicPr>
        <p:blipFill>
          <a:blip r:embed="rId2"/>
          <a:stretch>
            <a:fillRect/>
          </a:stretch>
        </p:blipFill>
        <p:spPr>
          <a:xfrm>
            <a:off x="2151063" y="1690689"/>
            <a:ext cx="4446307" cy="4351338"/>
          </a:xfrm>
          <a:prstGeom prst="rect">
            <a:avLst/>
          </a:prstGeom>
        </p:spPr>
      </p:pic>
      <p:sp>
        <p:nvSpPr>
          <p:cNvPr id="5" name="文本框 4"/>
          <p:cNvSpPr txBox="1"/>
          <p:nvPr/>
        </p:nvSpPr>
        <p:spPr>
          <a:xfrm>
            <a:off x="6738468" y="1836751"/>
            <a:ext cx="1569660" cy="369332"/>
          </a:xfrm>
          <a:prstGeom prst="rect">
            <a:avLst/>
          </a:prstGeom>
          <a:noFill/>
        </p:spPr>
        <p:txBody>
          <a:bodyPr wrap="none" rtlCol="0">
            <a:spAutoFit/>
          </a:bodyPr>
          <a:lstStyle/>
          <a:p>
            <a:r>
              <a:rPr lang="zh-CN" altLang="en-US" dirty="0"/>
              <a:t>地图着色问题</a:t>
            </a:r>
          </a:p>
        </p:txBody>
      </p:sp>
      <p:sp>
        <p:nvSpPr>
          <p:cNvPr id="6" name="文本框 5"/>
          <p:cNvSpPr txBox="1"/>
          <p:nvPr/>
        </p:nvSpPr>
        <p:spPr>
          <a:xfrm>
            <a:off x="6849786" y="2433100"/>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每个州都用一个颜色表示出来</a:t>
            </a:r>
            <a:endParaRPr lang="en-US" altLang="zh-CN" dirty="0"/>
          </a:p>
          <a:p>
            <a:pPr marL="285750" indent="-285750">
              <a:buFont typeface="Arial" panose="020B0604020202020204" pitchFamily="34" charset="0"/>
              <a:buChar char="•"/>
            </a:pPr>
            <a:r>
              <a:rPr lang="zh-CN" altLang="en-US" dirty="0"/>
              <a:t>土地接壤的州的颜色不可相同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地图着色问题</a:t>
            </a:r>
          </a:p>
        </p:txBody>
      </p:sp>
      <p:pic>
        <p:nvPicPr>
          <p:cNvPr id="4" name="内容占位符 3"/>
          <p:cNvPicPr>
            <a:picLocks noGrp="1" noChangeAspect="1"/>
          </p:cNvPicPr>
          <p:nvPr>
            <p:ph idx="1"/>
          </p:nvPr>
        </p:nvPicPr>
        <p:blipFill>
          <a:blip r:embed="rId2"/>
          <a:stretch>
            <a:fillRect/>
          </a:stretch>
        </p:blipFill>
        <p:spPr>
          <a:xfrm>
            <a:off x="2604038" y="1690689"/>
            <a:ext cx="6980748" cy="50662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2151062" y="2438112"/>
            <a:ext cx="7886700" cy="352872"/>
          </a:xfrm>
          <a:prstGeom prst="rect">
            <a:avLst/>
          </a:prstGeom>
        </p:spPr>
      </p:pic>
      <p:sp>
        <p:nvSpPr>
          <p:cNvPr id="5" name="文本框 4"/>
          <p:cNvSpPr txBox="1"/>
          <p:nvPr/>
        </p:nvSpPr>
        <p:spPr>
          <a:xfrm>
            <a:off x="2151062" y="1956021"/>
            <a:ext cx="1107996" cy="369332"/>
          </a:xfrm>
          <a:prstGeom prst="rect">
            <a:avLst/>
          </a:prstGeom>
          <a:noFill/>
        </p:spPr>
        <p:txBody>
          <a:bodyPr wrap="none" rtlCol="0">
            <a:spAutoFit/>
          </a:bodyPr>
          <a:lstStyle/>
          <a:p>
            <a:r>
              <a:rPr lang="zh-CN" altLang="en-US" dirty="0"/>
              <a:t>命令行：</a:t>
            </a:r>
          </a:p>
        </p:txBody>
      </p:sp>
      <p:sp>
        <p:nvSpPr>
          <p:cNvPr id="6" name="文本框 5"/>
          <p:cNvSpPr txBox="1"/>
          <p:nvPr/>
        </p:nvSpPr>
        <p:spPr>
          <a:xfrm>
            <a:off x="2151063" y="2945286"/>
            <a:ext cx="877163" cy="369332"/>
          </a:xfrm>
          <a:prstGeom prst="rect">
            <a:avLst/>
          </a:prstGeom>
          <a:noFill/>
        </p:spPr>
        <p:txBody>
          <a:bodyPr wrap="none" rtlCol="0">
            <a:spAutoFit/>
          </a:bodyPr>
          <a:lstStyle/>
          <a:p>
            <a:r>
              <a:rPr lang="zh-CN" altLang="en-US" dirty="0"/>
              <a:t>结果：</a:t>
            </a:r>
          </a:p>
        </p:txBody>
      </p:sp>
      <p:pic>
        <p:nvPicPr>
          <p:cNvPr id="7" name="图片 6"/>
          <p:cNvPicPr>
            <a:picLocks noChangeAspect="1"/>
          </p:cNvPicPr>
          <p:nvPr/>
        </p:nvPicPr>
        <p:blipFill>
          <a:blip r:embed="rId3"/>
          <a:stretch>
            <a:fillRect/>
          </a:stretch>
        </p:blipFill>
        <p:spPr>
          <a:xfrm>
            <a:off x="2151062" y="3468920"/>
            <a:ext cx="7886700" cy="11904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算术优化问题</a:t>
            </a:r>
          </a:p>
        </p:txBody>
      </p:sp>
      <p:sp>
        <p:nvSpPr>
          <p:cNvPr id="3" name="内容占位符 2"/>
          <p:cNvSpPr>
            <a:spLocks noGrp="1"/>
          </p:cNvSpPr>
          <p:nvPr>
            <p:ph idx="1"/>
          </p:nvPr>
        </p:nvSpPr>
        <p:spPr/>
        <p:txBody>
          <a:bodyPr>
            <a:normAutofit/>
          </a:bodyPr>
          <a:lstStyle/>
          <a:p>
            <a:r>
              <a:rPr lang="zh-CN" altLang="en-US" dirty="0"/>
              <a:t>校庆需要准备一些蛋糕，其中：</a:t>
            </a:r>
            <a:endParaRPr lang="en-US" altLang="zh-CN" dirty="0"/>
          </a:p>
          <a:p>
            <a:r>
              <a:rPr lang="zh-CN" altLang="en-US" dirty="0"/>
              <a:t>香蕉蛋糕需要</a:t>
            </a:r>
            <a:r>
              <a:rPr lang="en-US" altLang="zh-CN" dirty="0"/>
              <a:t>250g</a:t>
            </a:r>
            <a:r>
              <a:rPr lang="zh-CN" altLang="en-US" dirty="0"/>
              <a:t>自发面粉，</a:t>
            </a:r>
            <a:r>
              <a:rPr lang="en-US" altLang="zh-CN" dirty="0"/>
              <a:t>2</a:t>
            </a:r>
            <a:r>
              <a:rPr lang="zh-CN" altLang="en-US" dirty="0"/>
              <a:t>份香蕉泥，</a:t>
            </a:r>
            <a:r>
              <a:rPr lang="en-US" altLang="zh-CN" dirty="0"/>
              <a:t>75g</a:t>
            </a:r>
            <a:r>
              <a:rPr lang="zh-CN" altLang="en-US" dirty="0"/>
              <a:t>糖，</a:t>
            </a:r>
            <a:r>
              <a:rPr lang="en-US" altLang="zh-CN" dirty="0"/>
              <a:t>100g</a:t>
            </a:r>
            <a:r>
              <a:rPr lang="zh-CN" altLang="en-US" dirty="0"/>
              <a:t>黄油。</a:t>
            </a:r>
            <a:endParaRPr lang="en-US" altLang="zh-CN" dirty="0"/>
          </a:p>
          <a:p>
            <a:r>
              <a:rPr lang="zh-CN" altLang="en-US" dirty="0"/>
              <a:t>巧克力蛋糕需要</a:t>
            </a:r>
            <a:r>
              <a:rPr lang="en-US" altLang="zh-CN" dirty="0"/>
              <a:t>200g</a:t>
            </a:r>
            <a:r>
              <a:rPr lang="zh-CN" altLang="en-US" dirty="0"/>
              <a:t>自发面粉，</a:t>
            </a:r>
            <a:r>
              <a:rPr lang="en-US" altLang="zh-CN" dirty="0"/>
              <a:t>75g</a:t>
            </a:r>
            <a:r>
              <a:rPr lang="zh-CN" altLang="en-US" dirty="0"/>
              <a:t>可可粉，</a:t>
            </a:r>
            <a:r>
              <a:rPr lang="en-US" altLang="zh-CN" dirty="0"/>
              <a:t>150g</a:t>
            </a:r>
            <a:r>
              <a:rPr lang="zh-CN" altLang="en-US" dirty="0"/>
              <a:t>糖，</a:t>
            </a:r>
            <a:r>
              <a:rPr lang="en-US" altLang="zh-CN" dirty="0"/>
              <a:t>150g</a:t>
            </a:r>
            <a:r>
              <a:rPr lang="zh-CN" altLang="en-US" dirty="0"/>
              <a:t>黄油。</a:t>
            </a:r>
            <a:endParaRPr lang="en-US" altLang="zh-CN" dirty="0"/>
          </a:p>
          <a:p>
            <a:r>
              <a:rPr lang="zh-CN" altLang="en-US" dirty="0"/>
              <a:t>香蕉蛋糕：</a:t>
            </a:r>
            <a:r>
              <a:rPr lang="en-US" altLang="zh-CN" dirty="0"/>
              <a:t>4</a:t>
            </a:r>
            <a:r>
              <a:rPr lang="zh-CN" altLang="en-US" dirty="0"/>
              <a:t>美刀</a:t>
            </a:r>
            <a:r>
              <a:rPr lang="en-US" altLang="zh-CN" dirty="0"/>
              <a:t>/</a:t>
            </a:r>
            <a:r>
              <a:rPr lang="zh-CN" altLang="en-US" dirty="0"/>
              <a:t>个，巧克力蛋糕：</a:t>
            </a:r>
            <a:r>
              <a:rPr lang="en-US" altLang="zh-CN" dirty="0"/>
              <a:t>4.5</a:t>
            </a:r>
            <a:r>
              <a:rPr lang="zh-CN" altLang="en-US" dirty="0"/>
              <a:t>美刀</a:t>
            </a:r>
            <a:r>
              <a:rPr lang="en-US" altLang="zh-CN" dirty="0"/>
              <a:t>/</a:t>
            </a:r>
            <a:r>
              <a:rPr lang="zh-CN" altLang="en-US" dirty="0"/>
              <a:t>个</a:t>
            </a:r>
            <a:endParaRPr lang="en-US" altLang="zh-CN" dirty="0"/>
          </a:p>
          <a:p>
            <a:r>
              <a:rPr lang="zh-CN" altLang="en-US" dirty="0"/>
              <a:t>我们现有原料</a:t>
            </a:r>
            <a:r>
              <a:rPr lang="en-US" altLang="zh-CN" dirty="0"/>
              <a:t>4000g</a:t>
            </a:r>
            <a:r>
              <a:rPr lang="zh-CN" altLang="en-US" dirty="0"/>
              <a:t>自发面粉，</a:t>
            </a:r>
            <a:r>
              <a:rPr lang="en-US" altLang="zh-CN" dirty="0"/>
              <a:t>6</a:t>
            </a:r>
            <a:r>
              <a:rPr lang="zh-CN" altLang="en-US" dirty="0"/>
              <a:t>份香蕉泥，</a:t>
            </a:r>
            <a:r>
              <a:rPr lang="en-US" altLang="zh-CN" dirty="0"/>
              <a:t>2000g</a:t>
            </a:r>
            <a:r>
              <a:rPr lang="zh-CN" altLang="en-US" dirty="0"/>
              <a:t>糖，</a:t>
            </a:r>
            <a:r>
              <a:rPr lang="en-US" altLang="zh-CN" dirty="0"/>
              <a:t>500g</a:t>
            </a:r>
            <a:r>
              <a:rPr lang="zh-CN" altLang="en-US" dirty="0"/>
              <a:t>黄油，</a:t>
            </a:r>
            <a:r>
              <a:rPr lang="en-US" altLang="zh-CN" dirty="0"/>
              <a:t>500g</a:t>
            </a:r>
            <a:r>
              <a:rPr lang="zh-CN" altLang="en-US" dirty="0"/>
              <a:t>可可粉。</a:t>
            </a:r>
            <a:endParaRPr lang="en-US" altLang="zh-CN" dirty="0"/>
          </a:p>
          <a:p>
            <a:r>
              <a:rPr lang="zh-CN" altLang="en-US" i="1" dirty="0"/>
              <a:t>问题：每种蛋糕各生产多少个可以使我们收益最大？</a:t>
            </a:r>
            <a:endParaRPr lang="en-US" altLang="zh-CN" i="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2247782" y="0"/>
            <a:ext cx="7693261" cy="5622328"/>
          </a:xfrm>
          <a:prstGeom prst="rect">
            <a:avLst/>
          </a:prstGeom>
        </p:spPr>
      </p:pic>
      <p:pic>
        <p:nvPicPr>
          <p:cNvPr id="5" name="图片 4"/>
          <p:cNvPicPr>
            <a:picLocks noChangeAspect="1"/>
          </p:cNvPicPr>
          <p:nvPr/>
        </p:nvPicPr>
        <p:blipFill>
          <a:blip r:embed="rId3"/>
          <a:stretch>
            <a:fillRect/>
          </a:stretch>
        </p:blipFill>
        <p:spPr>
          <a:xfrm>
            <a:off x="1827745" y="5572286"/>
            <a:ext cx="8533333" cy="12857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22413" y="1"/>
            <a:ext cx="5390984" cy="6857189"/>
          </a:xfrm>
          <a:prstGeom prst="rect">
            <a:avLst/>
          </a:prstGeom>
        </p:spPr>
      </p:pic>
      <p:pic>
        <p:nvPicPr>
          <p:cNvPr id="6" name="图片 5"/>
          <p:cNvPicPr>
            <a:picLocks noChangeAspect="1"/>
          </p:cNvPicPr>
          <p:nvPr/>
        </p:nvPicPr>
        <p:blipFill>
          <a:blip r:embed="rId3"/>
          <a:stretch>
            <a:fillRect/>
          </a:stretch>
        </p:blipFill>
        <p:spPr>
          <a:xfrm>
            <a:off x="5247364" y="3428595"/>
            <a:ext cx="5419048" cy="1466667"/>
          </a:xfrm>
          <a:prstGeom prst="rect">
            <a:avLst/>
          </a:prstGeom>
        </p:spPr>
      </p:pic>
      <p:pic>
        <p:nvPicPr>
          <p:cNvPr id="7" name="图片 6"/>
          <p:cNvPicPr>
            <a:picLocks noChangeAspect="1"/>
          </p:cNvPicPr>
          <p:nvPr/>
        </p:nvPicPr>
        <p:blipFill>
          <a:blip r:embed="rId4"/>
          <a:stretch>
            <a:fillRect/>
          </a:stretch>
        </p:blipFill>
        <p:spPr>
          <a:xfrm>
            <a:off x="5189869" y="4921102"/>
            <a:ext cx="5476543" cy="310856"/>
          </a:xfrm>
          <a:prstGeom prst="rect">
            <a:avLst/>
          </a:prstGeom>
        </p:spPr>
      </p:pic>
      <p:pic>
        <p:nvPicPr>
          <p:cNvPr id="8" name="图片 7"/>
          <p:cNvPicPr>
            <a:picLocks noChangeAspect="1"/>
          </p:cNvPicPr>
          <p:nvPr/>
        </p:nvPicPr>
        <p:blipFill>
          <a:blip r:embed="rId5"/>
          <a:stretch>
            <a:fillRect/>
          </a:stretch>
        </p:blipFill>
        <p:spPr>
          <a:xfrm>
            <a:off x="5189868" y="5257799"/>
            <a:ext cx="5476544" cy="416346"/>
          </a:xfrm>
          <a:prstGeom prst="rect">
            <a:avLst/>
          </a:prstGeom>
        </p:spPr>
      </p:pic>
      <p:pic>
        <p:nvPicPr>
          <p:cNvPr id="9" name="图片 8"/>
          <p:cNvPicPr>
            <a:picLocks noChangeAspect="1"/>
          </p:cNvPicPr>
          <p:nvPr/>
        </p:nvPicPr>
        <p:blipFill>
          <a:blip r:embed="rId6"/>
          <a:stretch>
            <a:fillRect/>
          </a:stretch>
        </p:blipFill>
        <p:spPr>
          <a:xfrm>
            <a:off x="5189867" y="6181979"/>
            <a:ext cx="5476544" cy="250982"/>
          </a:xfrm>
          <a:prstGeom prst="rect">
            <a:avLst/>
          </a:prstGeom>
        </p:spPr>
      </p:pic>
      <p:pic>
        <p:nvPicPr>
          <p:cNvPr id="10" name="图片 9"/>
          <p:cNvPicPr>
            <a:picLocks noChangeAspect="1"/>
          </p:cNvPicPr>
          <p:nvPr/>
        </p:nvPicPr>
        <p:blipFill>
          <a:blip r:embed="rId7"/>
          <a:stretch>
            <a:fillRect/>
          </a:stretch>
        </p:blipFill>
        <p:spPr>
          <a:xfrm>
            <a:off x="5189868" y="5703350"/>
            <a:ext cx="5476545" cy="4494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MiniZinc</a:t>
            </a:r>
            <a:r>
              <a:rPr lang="zh-CN" altLang="en-US" dirty="0"/>
              <a:t>模型基本结构</a:t>
            </a:r>
          </a:p>
        </p:txBody>
      </p:sp>
      <p:sp>
        <p:nvSpPr>
          <p:cNvPr id="3" name="内容占位符 2"/>
          <p:cNvSpPr>
            <a:spLocks noGrp="1"/>
          </p:cNvSpPr>
          <p:nvPr>
            <p:ph idx="1"/>
          </p:nvPr>
        </p:nvSpPr>
        <p:spPr>
          <a:xfrm>
            <a:off x="2151062" y="1459864"/>
            <a:ext cx="7886700" cy="455597"/>
          </a:xfrm>
        </p:spPr>
        <p:txBody>
          <a:bodyPr>
            <a:normAutofit lnSpcReduction="10000"/>
          </a:bodyPr>
          <a:lstStyle/>
          <a:p>
            <a:r>
              <a:rPr lang="zh-CN" altLang="en-US" dirty="0"/>
              <a:t>包含项目</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2151062" y="1915460"/>
            <a:ext cx="8104762" cy="419048"/>
          </a:xfrm>
          <a:prstGeom prst="rect">
            <a:avLst/>
          </a:prstGeom>
        </p:spPr>
      </p:pic>
      <p:sp>
        <p:nvSpPr>
          <p:cNvPr id="9" name="内容占位符 2"/>
          <p:cNvSpPr txBox="1"/>
          <p:nvPr/>
        </p:nvSpPr>
        <p:spPr>
          <a:xfrm>
            <a:off x="2151062" y="2318374"/>
            <a:ext cx="7886700" cy="4555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声明变量</a:t>
            </a:r>
            <a:endParaRPr lang="en-US" altLang="zh-CN" dirty="0"/>
          </a:p>
          <a:p>
            <a:endParaRPr lang="zh-CN" altLang="en-US" dirty="0"/>
          </a:p>
        </p:txBody>
      </p:sp>
      <p:pic>
        <p:nvPicPr>
          <p:cNvPr id="12" name="图片 11"/>
          <p:cNvPicPr>
            <a:picLocks noChangeAspect="1"/>
          </p:cNvPicPr>
          <p:nvPr/>
        </p:nvPicPr>
        <p:blipFill>
          <a:blip r:embed="rId3"/>
          <a:stretch>
            <a:fillRect/>
          </a:stretch>
        </p:blipFill>
        <p:spPr>
          <a:xfrm>
            <a:off x="2151063" y="2718430"/>
            <a:ext cx="8066667" cy="380952"/>
          </a:xfrm>
          <a:prstGeom prst="rect">
            <a:avLst/>
          </a:prstGeom>
        </p:spPr>
      </p:pic>
      <p:sp>
        <p:nvSpPr>
          <p:cNvPr id="15" name="内容占位符 2"/>
          <p:cNvSpPr txBox="1"/>
          <p:nvPr/>
        </p:nvSpPr>
        <p:spPr>
          <a:xfrm>
            <a:off x="2151062" y="3144409"/>
            <a:ext cx="7886700" cy="4555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约束</a:t>
            </a:r>
          </a:p>
        </p:txBody>
      </p:sp>
      <p:pic>
        <p:nvPicPr>
          <p:cNvPr id="16" name="图片 15"/>
          <p:cNvPicPr>
            <a:picLocks noChangeAspect="1"/>
          </p:cNvPicPr>
          <p:nvPr/>
        </p:nvPicPr>
        <p:blipFill>
          <a:blip r:embed="rId4"/>
          <a:stretch>
            <a:fillRect/>
          </a:stretch>
        </p:blipFill>
        <p:spPr>
          <a:xfrm>
            <a:off x="2151062" y="3519322"/>
            <a:ext cx="8076190" cy="380952"/>
          </a:xfrm>
          <a:prstGeom prst="rect">
            <a:avLst/>
          </a:prstGeom>
        </p:spPr>
      </p:pic>
      <p:sp>
        <p:nvSpPr>
          <p:cNvPr id="17" name="内容占位符 2"/>
          <p:cNvSpPr txBox="1"/>
          <p:nvPr/>
        </p:nvSpPr>
        <p:spPr>
          <a:xfrm>
            <a:off x="2151062" y="4014282"/>
            <a:ext cx="7886700" cy="4555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求解类型</a:t>
            </a:r>
          </a:p>
        </p:txBody>
      </p:sp>
      <p:pic>
        <p:nvPicPr>
          <p:cNvPr id="18" name="图片 17"/>
          <p:cNvPicPr>
            <a:picLocks noChangeAspect="1"/>
          </p:cNvPicPr>
          <p:nvPr/>
        </p:nvPicPr>
        <p:blipFill>
          <a:blip r:embed="rId5"/>
          <a:stretch>
            <a:fillRect/>
          </a:stretch>
        </p:blipFill>
        <p:spPr>
          <a:xfrm>
            <a:off x="2151062" y="4372168"/>
            <a:ext cx="8095238" cy="904762"/>
          </a:xfrm>
          <a:prstGeom prst="rect">
            <a:avLst/>
          </a:prstGeom>
        </p:spPr>
      </p:pic>
      <p:sp>
        <p:nvSpPr>
          <p:cNvPr id="19" name="内容占位符 2"/>
          <p:cNvSpPr txBox="1"/>
          <p:nvPr/>
        </p:nvSpPr>
        <p:spPr>
          <a:xfrm>
            <a:off x="2151062" y="5293228"/>
            <a:ext cx="7886700" cy="4555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输出</a:t>
            </a:r>
          </a:p>
        </p:txBody>
      </p:sp>
      <p:pic>
        <p:nvPicPr>
          <p:cNvPr id="20" name="图片 19"/>
          <p:cNvPicPr>
            <a:picLocks noChangeAspect="1"/>
          </p:cNvPicPr>
          <p:nvPr/>
        </p:nvPicPr>
        <p:blipFill>
          <a:blip r:embed="rId6"/>
          <a:stretch>
            <a:fillRect/>
          </a:stretch>
        </p:blipFill>
        <p:spPr>
          <a:xfrm>
            <a:off x="2151062" y="5748824"/>
            <a:ext cx="8095238" cy="390476"/>
          </a:xfrm>
          <a:prstGeom prst="rect">
            <a:avLst/>
          </a:prstGeom>
        </p:spPr>
      </p:pic>
      <p:sp>
        <p:nvSpPr>
          <p:cNvPr id="21" name="内容占位符 2"/>
          <p:cNvSpPr txBox="1"/>
          <p:nvPr/>
        </p:nvSpPr>
        <p:spPr>
          <a:xfrm>
            <a:off x="2151062" y="6182272"/>
            <a:ext cx="7886700" cy="45559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此外还可以定义一些谓词，测试语句和分支搜索策略等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更复杂的一些问题模型</a:t>
            </a:r>
          </a:p>
        </p:txBody>
      </p:sp>
      <p:sp>
        <p:nvSpPr>
          <p:cNvPr id="3" name="内容占位符 2"/>
          <p:cNvSpPr>
            <a:spLocks noGrp="1"/>
          </p:cNvSpPr>
          <p:nvPr>
            <p:ph idx="1"/>
          </p:nvPr>
        </p:nvSpPr>
        <p:spPr>
          <a:xfrm>
            <a:off x="1629700" y="4286120"/>
            <a:ext cx="7886700" cy="390553"/>
          </a:xfrm>
        </p:spPr>
        <p:txBody>
          <a:bodyPr>
            <a:normAutofit/>
          </a:bodyPr>
          <a:lstStyle/>
          <a:p>
            <a:pPr marL="0" indent="0">
              <a:buNone/>
            </a:pPr>
            <a:r>
              <a:rPr lang="en-US" altLang="zh-CN" sz="1800" dirty="0"/>
              <a:t>3. </a:t>
            </a:r>
            <a:r>
              <a:rPr lang="zh-CN" altLang="en-US" sz="1800" dirty="0"/>
              <a:t>四个角温度为</a:t>
            </a:r>
            <a:r>
              <a:rPr lang="en-US" altLang="zh-CN" sz="1800" dirty="0"/>
              <a:t>0</a:t>
            </a:r>
            <a:r>
              <a:rPr lang="zh-CN" altLang="en-US" sz="1800" dirty="0"/>
              <a:t>，左右下</a:t>
            </a:r>
            <a:r>
              <a:rPr lang="en-US" altLang="zh-CN" sz="1800" dirty="0"/>
              <a:t>3</a:t>
            </a:r>
            <a:r>
              <a:rPr lang="zh-CN" altLang="en-US" sz="1800" dirty="0"/>
              <a:t>个边的温度为</a:t>
            </a:r>
            <a:r>
              <a:rPr lang="en-US" altLang="zh-CN" sz="1800" dirty="0"/>
              <a:t>0</a:t>
            </a:r>
            <a:r>
              <a:rPr lang="zh-CN" altLang="en-US" sz="1800" dirty="0"/>
              <a:t>，上边（不含两角）温度为</a:t>
            </a:r>
            <a:r>
              <a:rPr lang="en-US" altLang="zh-CN" sz="1800" dirty="0"/>
              <a:t>100</a:t>
            </a:r>
            <a:r>
              <a:rPr lang="zh-CN" altLang="en-US" sz="1800" dirty="0"/>
              <a:t>。</a:t>
            </a:r>
          </a:p>
        </p:txBody>
      </p:sp>
      <p:pic>
        <p:nvPicPr>
          <p:cNvPr id="4" name="图片 3"/>
          <p:cNvPicPr>
            <a:picLocks noChangeAspect="1"/>
          </p:cNvPicPr>
          <p:nvPr/>
        </p:nvPicPr>
        <p:blipFill>
          <a:blip r:embed="rId2"/>
          <a:stretch>
            <a:fillRect/>
          </a:stretch>
        </p:blipFill>
        <p:spPr>
          <a:xfrm>
            <a:off x="1629700" y="2390495"/>
            <a:ext cx="5955030" cy="441373"/>
          </a:xfrm>
          <a:prstGeom prst="rect">
            <a:avLst/>
          </a:prstGeom>
        </p:spPr>
      </p:pic>
      <p:pic>
        <p:nvPicPr>
          <p:cNvPr id="5" name="图片 4"/>
          <p:cNvPicPr>
            <a:picLocks noChangeAspect="1"/>
          </p:cNvPicPr>
          <p:nvPr/>
        </p:nvPicPr>
        <p:blipFill>
          <a:blip r:embed="rId3"/>
          <a:stretch>
            <a:fillRect/>
          </a:stretch>
        </p:blipFill>
        <p:spPr>
          <a:xfrm>
            <a:off x="4194953" y="3466165"/>
            <a:ext cx="5947079" cy="851577"/>
          </a:xfrm>
          <a:prstGeom prst="rect">
            <a:avLst/>
          </a:prstGeom>
        </p:spPr>
      </p:pic>
      <p:pic>
        <p:nvPicPr>
          <p:cNvPr id="6" name="图片 5"/>
          <p:cNvPicPr>
            <a:picLocks noChangeAspect="1"/>
          </p:cNvPicPr>
          <p:nvPr/>
        </p:nvPicPr>
        <p:blipFill>
          <a:blip r:embed="rId4"/>
          <a:stretch>
            <a:fillRect/>
          </a:stretch>
        </p:blipFill>
        <p:spPr>
          <a:xfrm>
            <a:off x="1659515" y="4676673"/>
            <a:ext cx="6073074" cy="1247023"/>
          </a:xfrm>
          <a:prstGeom prst="rect">
            <a:avLst/>
          </a:prstGeom>
        </p:spPr>
      </p:pic>
      <p:sp>
        <p:nvSpPr>
          <p:cNvPr id="7" name="矩形 6"/>
          <p:cNvSpPr/>
          <p:nvPr/>
        </p:nvSpPr>
        <p:spPr>
          <a:xfrm>
            <a:off x="2151063" y="1581752"/>
            <a:ext cx="8602355" cy="461665"/>
          </a:xfrm>
          <a:prstGeom prst="rect">
            <a:avLst/>
          </a:prstGeom>
        </p:spPr>
        <p:txBody>
          <a:bodyPr wrap="none">
            <a:spAutoFit/>
          </a:bodyPr>
          <a:lstStyle/>
          <a:p>
            <a:r>
              <a:rPr lang="zh-CN" altLang="en-US" sz="2400" dirty="0"/>
              <a:t>使用有限个元素为一块金属板上的温度建模（数组和集合）：</a:t>
            </a:r>
            <a:endParaRPr lang="en-US" altLang="zh-CN" sz="2400" dirty="0"/>
          </a:p>
        </p:txBody>
      </p:sp>
      <mc:AlternateContent xmlns:mc="http://schemas.openxmlformats.org/markup-compatibility/2006" xmlns:a14="http://schemas.microsoft.com/office/drawing/2010/main">
        <mc:Choice Requires="a14">
          <p:sp>
            <p:nvSpPr>
              <p:cNvPr id="8" name="矩形 7"/>
              <p:cNvSpPr/>
              <p:nvPr/>
            </p:nvSpPr>
            <p:spPr>
              <a:xfrm>
                <a:off x="1629700" y="2026811"/>
                <a:ext cx="3136884" cy="369332"/>
              </a:xfrm>
              <a:prstGeom prst="rect">
                <a:avLst/>
              </a:prstGeom>
            </p:spPr>
            <p:txBody>
              <a:bodyPr wrap="none">
                <a:spAutoFit/>
              </a:bodyPr>
              <a:lstStyle/>
              <a:p>
                <a:r>
                  <a:rPr lang="en-US" altLang="zh-CN" dirty="0"/>
                  <a:t>1. </a:t>
                </a:r>
                <a:r>
                  <a:rPr lang="zh-CN" altLang="en-US" dirty="0"/>
                  <a:t>将金属板分割成</a:t>
                </a:r>
                <a14:m>
                  <m:oMath xmlns:m="http://schemas.openxmlformats.org/officeDocument/2006/math">
                    <m:r>
                      <a:rPr lang="en-US" altLang="zh-CN" i="1">
                        <a:latin typeface="Cambria Math" panose="02040503050406030204" pitchFamily="18" charset="0"/>
                      </a:rPr>
                      <m:t>𝑤</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oMath>
                </a14:m>
                <a:r>
                  <a:rPr lang="zh-CN" altLang="en-US" dirty="0"/>
                  <a:t>矩阵</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1629700" y="2026811"/>
                <a:ext cx="3136884" cy="369332"/>
              </a:xfrm>
              <a:prstGeom prst="rect">
                <a:avLst/>
              </a:prstGeom>
              <a:blipFill>
                <a:blip r:embed="rId5"/>
                <a:stretch>
                  <a:fillRect l="-1553" t="-11475" r="-1359" b="-24590"/>
                </a:stretch>
              </a:blipFill>
            </p:spPr>
            <p:txBody>
              <a:bodyPr/>
              <a:lstStyle/>
              <a:p>
                <a:r>
                  <a:rPr lang="zh-CN" altLang="en-US">
                    <a:noFill/>
                  </a:rPr>
                  <a:t> </a:t>
                </a:r>
              </a:p>
            </p:txBody>
          </p:sp>
        </mc:Fallback>
      </mc:AlternateContent>
      <p:sp>
        <p:nvSpPr>
          <p:cNvPr id="9" name="矩形 8"/>
          <p:cNvSpPr/>
          <p:nvPr/>
        </p:nvSpPr>
        <p:spPr>
          <a:xfrm>
            <a:off x="5871775" y="2860516"/>
            <a:ext cx="4572000" cy="646331"/>
          </a:xfrm>
          <a:prstGeom prst="rect">
            <a:avLst/>
          </a:prstGeom>
        </p:spPr>
        <p:txBody>
          <a:bodyPr>
            <a:spAutoFit/>
          </a:bodyPr>
          <a:lstStyle/>
          <a:p>
            <a:r>
              <a:rPr lang="en-US" altLang="zh-CN" dirty="0"/>
              <a:t>2. </a:t>
            </a:r>
            <a:r>
              <a:rPr lang="zh-CN" altLang="en-US" dirty="0"/>
              <a:t>拉普拉斯方程：金属板上每个格子的温度等于其相邻上下左右格子温度的平均值</a:t>
            </a:r>
            <a:endParaRPr lang="en-US" altLang="zh-CN" dirty="0"/>
          </a:p>
        </p:txBody>
      </p:sp>
      <p:pic>
        <p:nvPicPr>
          <p:cNvPr id="10" name="图片 9"/>
          <p:cNvPicPr>
            <a:picLocks noChangeAspect="1"/>
          </p:cNvPicPr>
          <p:nvPr/>
        </p:nvPicPr>
        <p:blipFill>
          <a:blip r:embed="rId6"/>
          <a:stretch>
            <a:fillRect/>
          </a:stretch>
        </p:blipFill>
        <p:spPr>
          <a:xfrm>
            <a:off x="6218714" y="4676672"/>
            <a:ext cx="3819048" cy="16761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522412" y="0"/>
            <a:ext cx="8076063" cy="6858000"/>
          </a:xfrm>
          <a:prstGeom prst="rect">
            <a:avLst/>
          </a:prstGeom>
        </p:spPr>
      </p:pic>
      <p:pic>
        <p:nvPicPr>
          <p:cNvPr id="5" name="图片 4"/>
          <p:cNvPicPr>
            <a:picLocks noChangeAspect="1"/>
          </p:cNvPicPr>
          <p:nvPr/>
        </p:nvPicPr>
        <p:blipFill>
          <a:blip r:embed="rId3"/>
          <a:stretch>
            <a:fillRect/>
          </a:stretch>
        </p:blipFill>
        <p:spPr>
          <a:xfrm>
            <a:off x="6514032" y="4095363"/>
            <a:ext cx="4152381" cy="17523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send more money</a:t>
            </a:r>
            <a:r>
              <a:rPr lang="zh-CN" altLang="en-US" dirty="0"/>
              <a:t>（全局约束）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151062" y="1825625"/>
                <a:ext cx="7886700" cy="535912"/>
              </a:xfrm>
            </p:spPr>
            <p:txBody>
              <a:bodyPr/>
              <a:lstStyle/>
              <a:p>
                <a14:m>
                  <m:oMath xmlns:m="http://schemas.openxmlformats.org/officeDocument/2006/math">
                    <m:r>
                      <a:rPr lang="en-US" altLang="zh-CN" i="1" dirty="0" smtClean="0">
                        <a:latin typeface="Cambria Math" panose="02040503050406030204" pitchFamily="18" charset="0"/>
                      </a:rPr>
                      <m:t>𝑠𝑒𝑛𝑑</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𝑚𝑜𝑟𝑒</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𝑚𝑜𝑛𝑒𝑦</m:t>
                    </m:r>
                  </m:oMath>
                </a14:m>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151062" y="1825625"/>
                <a:ext cx="7886700" cy="535912"/>
              </a:xfrm>
              <a:blipFill>
                <a:blip r:embed="rId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151063" y="2361537"/>
            <a:ext cx="5818739" cy="43811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5D3AB16-149A-47F4-9008-2EE32794A9E6}"/>
              </a:ext>
            </a:extLst>
          </p:cNvPr>
          <p:cNvSpPr txBox="1"/>
          <p:nvPr/>
        </p:nvSpPr>
        <p:spPr>
          <a:xfrm>
            <a:off x="1053852" y="1844824"/>
            <a:ext cx="10007868" cy="369332"/>
          </a:xfrm>
          <a:prstGeom prst="rect">
            <a:avLst/>
          </a:prstGeom>
          <a:noFill/>
        </p:spPr>
        <p:txBody>
          <a:bodyPr wrap="none" rtlCol="0">
            <a:spAutoFit/>
          </a:bodyPr>
          <a:lstStyle/>
          <a:p>
            <a:r>
              <a:rPr lang="zh-CN" altLang="en-US" dirty="0"/>
              <a:t>有人会问：弄了半天，</a:t>
            </a:r>
            <a:r>
              <a:rPr lang="en-US" altLang="zh-CN" dirty="0"/>
              <a:t>CSP</a:t>
            </a:r>
            <a:r>
              <a:rPr lang="zh-CN" altLang="en-US" dirty="0"/>
              <a:t>就是为了解四皇后问题，这种简单的小问题写个递归的小算法就能解。</a:t>
            </a:r>
          </a:p>
        </p:txBody>
      </p:sp>
    </p:spTree>
    <p:extLst>
      <p:ext uri="{BB962C8B-B14F-4D97-AF65-F5344CB8AC3E}">
        <p14:creationId xmlns:p14="http://schemas.microsoft.com/office/powerpoint/2010/main" val="30597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字谜</a:t>
            </a:r>
            <a:r>
              <a:rPr lang="en-US" altLang="zh-CN" dirty="0"/>
              <a:t>(</a:t>
            </a:r>
            <a:r>
              <a:rPr lang="zh-CN" altLang="en-US" dirty="0"/>
              <a:t>条件约束</a:t>
            </a:r>
            <a:r>
              <a:rPr lang="en-US" altLang="zh-CN" dirty="0"/>
              <a:t>)</a:t>
            </a:r>
            <a:endParaRPr lang="zh-CN" altLang="en-US" dirty="0"/>
          </a:p>
        </p:txBody>
      </p:sp>
      <p:pic>
        <p:nvPicPr>
          <p:cNvPr id="4" name="内容占位符 3"/>
          <p:cNvPicPr>
            <a:picLocks noGrp="1" noChangeAspect="1"/>
          </p:cNvPicPr>
          <p:nvPr>
            <p:ph idx="1"/>
          </p:nvPr>
        </p:nvPicPr>
        <p:blipFill>
          <a:blip r:embed="rId2"/>
          <a:stretch>
            <a:fillRect/>
          </a:stretch>
        </p:blipFill>
        <p:spPr>
          <a:xfrm>
            <a:off x="2151062" y="1690689"/>
            <a:ext cx="4248150" cy="4229100"/>
          </a:xfrm>
          <a:prstGeom prst="rect">
            <a:avLst/>
          </a:prstGeom>
        </p:spPr>
      </p:pic>
      <p:sp>
        <p:nvSpPr>
          <p:cNvPr id="5" name="文本框 4"/>
          <p:cNvSpPr txBox="1"/>
          <p:nvPr/>
        </p:nvSpPr>
        <p:spPr>
          <a:xfrm>
            <a:off x="6399213" y="1828801"/>
            <a:ext cx="4166525"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大方格内每行每列所填数据均不相同</a:t>
            </a:r>
            <a:endParaRPr lang="en-US" altLang="zh-CN" dirty="0"/>
          </a:p>
          <a:p>
            <a:pPr marL="285750" indent="-285750">
              <a:buFont typeface="Arial" panose="020B0604020202020204" pitchFamily="34" charset="0"/>
              <a:buChar char="•"/>
            </a:pPr>
            <a:r>
              <a:rPr lang="zh-CN" altLang="en-US" dirty="0"/>
              <a:t>小方格所填数字都不能相同</a:t>
            </a:r>
          </a:p>
        </p:txBody>
      </p:sp>
      <p:pic>
        <p:nvPicPr>
          <p:cNvPr id="6" name="图片 5"/>
          <p:cNvPicPr>
            <a:picLocks noChangeAspect="1"/>
          </p:cNvPicPr>
          <p:nvPr/>
        </p:nvPicPr>
        <p:blipFill>
          <a:blip r:embed="rId3"/>
          <a:stretch>
            <a:fillRect/>
          </a:stretch>
        </p:blipFill>
        <p:spPr>
          <a:xfrm>
            <a:off x="6761479" y="2613242"/>
            <a:ext cx="3435675" cy="3313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036477" y="0"/>
            <a:ext cx="611587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工作间问题</a:t>
            </a:r>
          </a:p>
        </p:txBody>
      </p:sp>
      <p:sp>
        <p:nvSpPr>
          <p:cNvPr id="3" name="内容占位符 2"/>
          <p:cNvSpPr>
            <a:spLocks noGrp="1"/>
          </p:cNvSpPr>
          <p:nvPr>
            <p:ph idx="1"/>
          </p:nvPr>
        </p:nvSpPr>
        <p:spPr/>
        <p:txBody>
          <a:bodyPr/>
          <a:lstStyle/>
          <a:p>
            <a:r>
              <a:rPr lang="zh-CN" altLang="en-US" dirty="0"/>
              <a:t>一组工作每个工作由一系列任务组成</a:t>
            </a:r>
            <a:endParaRPr lang="en-US" altLang="zh-CN" dirty="0"/>
          </a:p>
          <a:p>
            <a:r>
              <a:rPr lang="zh-CN" altLang="en-US" dirty="0"/>
              <a:t>这些任务在机器上完成</a:t>
            </a:r>
            <a:endParaRPr lang="en-US" altLang="zh-CN" dirty="0"/>
          </a:p>
          <a:p>
            <a:r>
              <a:rPr lang="zh-CN" altLang="en-US" dirty="0"/>
              <a:t>同一工作的一组任务必须按序进行</a:t>
            </a:r>
            <a:endParaRPr lang="en-US" altLang="zh-CN" dirty="0"/>
          </a:p>
          <a:p>
            <a:r>
              <a:rPr lang="zh-CN" altLang="en-US" dirty="0"/>
              <a:t>在一个机器上只能处理一个任务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96297" y="417746"/>
            <a:ext cx="6162675" cy="5972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谓词</a:t>
            </a:r>
            <a:br>
              <a:rPr lang="en-US" altLang="zh-CN" dirty="0"/>
            </a:br>
            <a:r>
              <a:rPr lang="zh-CN" altLang="en-US" sz="3200" dirty="0"/>
              <a:t>（使复杂的约束用简单的方法表示）</a:t>
            </a:r>
            <a:endParaRPr lang="zh-CN" altLang="en-US" dirty="0"/>
          </a:p>
        </p:txBody>
      </p:sp>
      <p:sp>
        <p:nvSpPr>
          <p:cNvPr id="3" name="内容占位符 2"/>
          <p:cNvSpPr>
            <a:spLocks noGrp="1"/>
          </p:cNvSpPr>
          <p:nvPr>
            <p:ph idx="1"/>
          </p:nvPr>
        </p:nvSpPr>
        <p:spPr/>
        <p:txBody>
          <a:bodyPr/>
          <a:lstStyle/>
          <a:p>
            <a:r>
              <a:rPr lang="zh-CN" altLang="en-US" dirty="0"/>
              <a:t>全局约束</a:t>
            </a:r>
            <a:endParaRPr lang="en-US" altLang="zh-CN" dirty="0"/>
          </a:p>
          <a:p>
            <a:r>
              <a:rPr lang="zh-CN" altLang="en-US" dirty="0"/>
              <a:t>积累约束</a:t>
            </a:r>
            <a:endParaRPr lang="en-US" altLang="zh-CN" dirty="0"/>
          </a:p>
          <a:p>
            <a:r>
              <a:rPr lang="zh-CN" altLang="en-US" dirty="0"/>
              <a:t>表约束</a:t>
            </a:r>
            <a:endParaRPr lang="en-US" altLang="zh-CN" dirty="0"/>
          </a:p>
          <a:p>
            <a:r>
              <a:rPr lang="zh-CN" altLang="en-US" dirty="0"/>
              <a:t>正则约束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护士排班问题（</a:t>
            </a:r>
            <a:r>
              <a:rPr lang="en-US" altLang="zh-CN" dirty="0"/>
              <a:t>DFA</a:t>
            </a:r>
            <a:r>
              <a:rPr lang="zh-CN" altLang="en-US" dirty="0"/>
              <a:t>）</a:t>
            </a:r>
          </a:p>
        </p:txBody>
      </p:sp>
      <p:sp>
        <p:nvSpPr>
          <p:cNvPr id="3" name="内容占位符 2"/>
          <p:cNvSpPr>
            <a:spLocks noGrp="1"/>
          </p:cNvSpPr>
          <p:nvPr>
            <p:ph idx="1"/>
          </p:nvPr>
        </p:nvSpPr>
        <p:spPr/>
        <p:txBody>
          <a:bodyPr/>
          <a:lstStyle/>
          <a:p>
            <a:r>
              <a:rPr lang="zh-CN" altLang="en-US" dirty="0"/>
              <a:t>每个护士有三种班可以上：</a:t>
            </a:r>
            <a:endParaRPr lang="en-US" altLang="zh-CN" dirty="0"/>
          </a:p>
          <a:p>
            <a:pPr lvl="1"/>
            <a:r>
              <a:rPr lang="zh-CN" altLang="en-US" dirty="0"/>
              <a:t>白班</a:t>
            </a:r>
            <a:r>
              <a:rPr lang="en-US" altLang="zh-CN" dirty="0"/>
              <a:t>(d), </a:t>
            </a:r>
            <a:r>
              <a:rPr lang="zh-CN" altLang="en-US" dirty="0"/>
              <a:t>夜班</a:t>
            </a:r>
            <a:r>
              <a:rPr lang="en-US" altLang="zh-CN" dirty="0"/>
              <a:t>(n), </a:t>
            </a:r>
            <a:r>
              <a:rPr lang="zh-CN" altLang="en-US" dirty="0"/>
              <a:t>休息</a:t>
            </a:r>
            <a:r>
              <a:rPr lang="en-US" altLang="zh-CN" dirty="0"/>
              <a:t>(o)</a:t>
            </a:r>
          </a:p>
          <a:p>
            <a:r>
              <a:rPr lang="zh-CN" altLang="en-US" dirty="0"/>
              <a:t>每四天必须有一个休息</a:t>
            </a:r>
            <a:endParaRPr lang="en-US" altLang="zh-CN" dirty="0"/>
          </a:p>
          <a:p>
            <a:r>
              <a:rPr lang="zh-CN" altLang="en-US" dirty="0"/>
              <a:t>每一轮（两个休息之间）不可连上三天夜班</a:t>
            </a:r>
          </a:p>
        </p:txBody>
      </p:sp>
      <p:pic>
        <p:nvPicPr>
          <p:cNvPr id="4" name="图片 3"/>
          <p:cNvPicPr>
            <a:picLocks noChangeAspect="1"/>
          </p:cNvPicPr>
          <p:nvPr/>
        </p:nvPicPr>
        <p:blipFill>
          <a:blip r:embed="rId2"/>
          <a:stretch>
            <a:fillRect/>
          </a:stretch>
        </p:blipFill>
        <p:spPr>
          <a:xfrm>
            <a:off x="2151063" y="3768725"/>
            <a:ext cx="5419725" cy="2543175"/>
          </a:xfrm>
          <a:prstGeom prst="rect">
            <a:avLst/>
          </a:prstGeom>
        </p:spPr>
      </p:pic>
      <p:pic>
        <p:nvPicPr>
          <p:cNvPr id="5" name="图片 4"/>
          <p:cNvPicPr>
            <a:picLocks noChangeAspect="1"/>
          </p:cNvPicPr>
          <p:nvPr/>
        </p:nvPicPr>
        <p:blipFill>
          <a:blip r:embed="rId3"/>
          <a:stretch>
            <a:fillRect/>
          </a:stretch>
        </p:blipFill>
        <p:spPr>
          <a:xfrm>
            <a:off x="7911594" y="3768725"/>
            <a:ext cx="1785360" cy="2543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2412" y="0"/>
            <a:ext cx="5887926" cy="6858000"/>
          </a:xfrm>
          <a:prstGeom prst="rect">
            <a:avLst/>
          </a:prstGeom>
        </p:spPr>
      </p:pic>
      <p:pic>
        <p:nvPicPr>
          <p:cNvPr id="4" name="图片 3"/>
          <p:cNvPicPr>
            <a:picLocks noChangeAspect="1"/>
          </p:cNvPicPr>
          <p:nvPr/>
        </p:nvPicPr>
        <p:blipFill>
          <a:blip r:embed="rId3"/>
          <a:stretch>
            <a:fillRect/>
          </a:stretch>
        </p:blipFill>
        <p:spPr>
          <a:xfrm>
            <a:off x="7294562" y="1598715"/>
            <a:ext cx="3371850" cy="2838450"/>
          </a:xfrm>
          <a:prstGeom prst="rect">
            <a:avLst/>
          </a:prstGeom>
        </p:spPr>
      </p:pic>
      <p:pic>
        <p:nvPicPr>
          <p:cNvPr id="6" name="图片 5"/>
          <p:cNvPicPr>
            <a:picLocks noChangeAspect="1"/>
          </p:cNvPicPr>
          <p:nvPr/>
        </p:nvPicPr>
        <p:blipFill>
          <a:blip r:embed="rId4"/>
          <a:stretch>
            <a:fillRect/>
          </a:stretch>
        </p:blipFill>
        <p:spPr>
          <a:xfrm>
            <a:off x="4760912" y="1027651"/>
            <a:ext cx="5905500" cy="45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3A6B47F-3136-47CD-967B-0BE2EF37DFB2}"/>
              </a:ext>
            </a:extLst>
          </p:cNvPr>
          <p:cNvSpPr/>
          <p:nvPr/>
        </p:nvSpPr>
        <p:spPr>
          <a:xfrm>
            <a:off x="1341884" y="620688"/>
            <a:ext cx="2467342" cy="369332"/>
          </a:xfrm>
          <a:prstGeom prst="rect">
            <a:avLst/>
          </a:prstGeom>
        </p:spPr>
        <p:txBody>
          <a:bodyPr wrap="none">
            <a:spAutoFit/>
          </a:bodyPr>
          <a:lstStyle/>
          <a:p>
            <a:r>
              <a:rPr lang="zh-CN" altLang="zh-CN" dirty="0">
                <a:latin typeface="Arial" panose="020B0604020202020204" pitchFamily="34" charset="0"/>
              </a:rPr>
              <a:t>使用</a:t>
            </a:r>
            <a:r>
              <a:rPr lang="en-US" altLang="zh-CN" dirty="0">
                <a:latin typeface="Arial" panose="020B0604020202020204" pitchFamily="34" charset="0"/>
              </a:rPr>
              <a:t>Choco</a:t>
            </a:r>
            <a:r>
              <a:rPr lang="zh-CN" altLang="zh-CN" dirty="0">
                <a:latin typeface="Arial" panose="020B0604020202020204" pitchFamily="34" charset="0"/>
              </a:rPr>
              <a:t>求解器建模</a:t>
            </a:r>
            <a:endParaRPr lang="en-US" altLang="zh-CN" dirty="0">
              <a:latin typeface="Arial" panose="020B0604020202020204" pitchFamily="34" charset="0"/>
            </a:endParaRPr>
          </a:p>
        </p:txBody>
      </p:sp>
      <p:pic>
        <p:nvPicPr>
          <p:cNvPr id="6" name="图片 5">
            <a:extLst>
              <a:ext uri="{FF2B5EF4-FFF2-40B4-BE49-F238E27FC236}">
                <a16:creationId xmlns:a16="http://schemas.microsoft.com/office/drawing/2014/main" id="{378D4171-94D5-4950-B2DB-4C0FD1CC054C}"/>
              </a:ext>
            </a:extLst>
          </p:cNvPr>
          <p:cNvPicPr>
            <a:picLocks noChangeAspect="1"/>
          </p:cNvPicPr>
          <p:nvPr/>
        </p:nvPicPr>
        <p:blipFill>
          <a:blip r:embed="rId2"/>
          <a:stretch>
            <a:fillRect/>
          </a:stretch>
        </p:blipFill>
        <p:spPr>
          <a:xfrm>
            <a:off x="2494012" y="1628800"/>
            <a:ext cx="6495238" cy="4457143"/>
          </a:xfrm>
          <a:prstGeom prst="rect">
            <a:avLst/>
          </a:prstGeom>
        </p:spPr>
      </p:pic>
    </p:spTree>
    <p:extLst>
      <p:ext uri="{BB962C8B-B14F-4D97-AF65-F5344CB8AC3E}">
        <p14:creationId xmlns:p14="http://schemas.microsoft.com/office/powerpoint/2010/main" val="187701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7971561-C799-42B0-8967-4D78FB641BB3}"/>
              </a:ext>
            </a:extLst>
          </p:cNvPr>
          <p:cNvPicPr>
            <a:picLocks noChangeAspect="1"/>
          </p:cNvPicPr>
          <p:nvPr/>
        </p:nvPicPr>
        <p:blipFill>
          <a:blip r:embed="rId2"/>
          <a:stretch>
            <a:fillRect/>
          </a:stretch>
        </p:blipFill>
        <p:spPr>
          <a:xfrm>
            <a:off x="2061964" y="1196752"/>
            <a:ext cx="7066667" cy="1933333"/>
          </a:xfrm>
          <a:prstGeom prst="rect">
            <a:avLst/>
          </a:prstGeom>
        </p:spPr>
      </p:pic>
    </p:spTree>
    <p:extLst>
      <p:ext uri="{BB962C8B-B14F-4D97-AF65-F5344CB8AC3E}">
        <p14:creationId xmlns:p14="http://schemas.microsoft.com/office/powerpoint/2010/main" val="126252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D5D3963-934C-42B6-9C0D-8B72998DEFBC}"/>
              </a:ext>
            </a:extLst>
          </p:cNvPr>
          <p:cNvPicPr>
            <a:picLocks noChangeAspect="1"/>
          </p:cNvPicPr>
          <p:nvPr/>
        </p:nvPicPr>
        <p:blipFill>
          <a:blip r:embed="rId2"/>
          <a:stretch>
            <a:fillRect/>
          </a:stretch>
        </p:blipFill>
        <p:spPr>
          <a:xfrm>
            <a:off x="5734372" y="116632"/>
            <a:ext cx="4835332" cy="5215345"/>
          </a:xfrm>
          <a:prstGeom prst="rect">
            <a:avLst/>
          </a:prstGeom>
        </p:spPr>
      </p:pic>
      <p:sp>
        <p:nvSpPr>
          <p:cNvPr id="4" name="文本框 3">
            <a:extLst>
              <a:ext uri="{FF2B5EF4-FFF2-40B4-BE49-F238E27FC236}">
                <a16:creationId xmlns:a16="http://schemas.microsoft.com/office/drawing/2014/main" id="{6EC0E7DC-3D5F-4C01-86BF-5B5553AF8BB3}"/>
              </a:ext>
            </a:extLst>
          </p:cNvPr>
          <p:cNvSpPr txBox="1"/>
          <p:nvPr/>
        </p:nvSpPr>
        <p:spPr>
          <a:xfrm>
            <a:off x="1341884" y="980728"/>
            <a:ext cx="3877985" cy="2031325"/>
          </a:xfrm>
          <a:prstGeom prst="rect">
            <a:avLst/>
          </a:prstGeom>
          <a:noFill/>
        </p:spPr>
        <p:txBody>
          <a:bodyPr wrap="none" rtlCol="0">
            <a:spAutoFit/>
          </a:bodyPr>
          <a:lstStyle/>
          <a:p>
            <a:r>
              <a:rPr lang="zh-CN" altLang="en-US" dirty="0"/>
              <a:t>每个格子可以是黑色也可以是白色，</a:t>
            </a:r>
            <a:endParaRPr lang="en-US" altLang="zh-CN" dirty="0"/>
          </a:p>
          <a:p>
            <a:r>
              <a:rPr lang="zh-CN" altLang="en-US" dirty="0"/>
              <a:t>数字代表连续的黑色格子数，</a:t>
            </a:r>
            <a:endParaRPr lang="en-US" altLang="zh-CN" dirty="0"/>
          </a:p>
          <a:p>
            <a:r>
              <a:rPr lang="zh-CN" altLang="en-US" dirty="0"/>
              <a:t>如第一行的</a:t>
            </a:r>
            <a:r>
              <a:rPr lang="en-US" altLang="zh-CN" dirty="0"/>
              <a:t>1</a:t>
            </a:r>
            <a:r>
              <a:rPr lang="zh-CN" altLang="en-US" dirty="0"/>
              <a:t>，</a:t>
            </a:r>
            <a:r>
              <a:rPr lang="en-US" altLang="zh-CN" dirty="0"/>
              <a:t>2</a:t>
            </a:r>
            <a:r>
              <a:rPr lang="zh-CN" altLang="en-US" dirty="0"/>
              <a:t>代表此行有</a:t>
            </a:r>
            <a:r>
              <a:rPr lang="en-US" altLang="zh-CN" dirty="0"/>
              <a:t>1</a:t>
            </a:r>
            <a:r>
              <a:rPr lang="zh-CN" altLang="en-US" dirty="0"/>
              <a:t>一个</a:t>
            </a:r>
            <a:endParaRPr lang="en-US" altLang="zh-CN" dirty="0"/>
          </a:p>
          <a:p>
            <a:r>
              <a:rPr lang="zh-CN" altLang="en-US" dirty="0"/>
              <a:t>黑色和</a:t>
            </a:r>
            <a:r>
              <a:rPr lang="en-US" altLang="zh-CN" dirty="0"/>
              <a:t>2</a:t>
            </a:r>
            <a:r>
              <a:rPr lang="zh-CN" altLang="en-US" dirty="0"/>
              <a:t>个黑色格子分别连在一起。</a:t>
            </a:r>
            <a:endParaRPr lang="en-US" altLang="zh-CN" dirty="0"/>
          </a:p>
          <a:p>
            <a:r>
              <a:rPr lang="zh-CN" altLang="en-US" dirty="0"/>
              <a:t>第二列的</a:t>
            </a:r>
            <a:r>
              <a:rPr lang="en-US" altLang="zh-CN" dirty="0"/>
              <a:t>4</a:t>
            </a:r>
            <a:r>
              <a:rPr lang="zh-CN" altLang="en-US" dirty="0"/>
              <a:t>，</a:t>
            </a:r>
            <a:r>
              <a:rPr lang="en-US" altLang="zh-CN" dirty="0"/>
              <a:t>3</a:t>
            </a:r>
            <a:r>
              <a:rPr lang="zh-CN" altLang="en-US" dirty="0"/>
              <a:t>代表此列有</a:t>
            </a:r>
            <a:r>
              <a:rPr lang="en-US" altLang="zh-CN" dirty="0"/>
              <a:t>4</a:t>
            </a:r>
            <a:r>
              <a:rPr lang="zh-CN" altLang="en-US" dirty="0"/>
              <a:t>一个</a:t>
            </a:r>
            <a:endParaRPr lang="en-US" altLang="zh-CN" dirty="0"/>
          </a:p>
          <a:p>
            <a:r>
              <a:rPr lang="zh-CN" altLang="en-US" dirty="0"/>
              <a:t>黑色和</a:t>
            </a:r>
            <a:r>
              <a:rPr lang="en-US" altLang="zh-CN" dirty="0"/>
              <a:t>3</a:t>
            </a:r>
            <a:r>
              <a:rPr lang="zh-CN" altLang="en-US" dirty="0"/>
              <a:t>个黑色格子分别连在一起。</a:t>
            </a:r>
            <a:endParaRPr lang="en-US" altLang="zh-CN" dirty="0"/>
          </a:p>
          <a:p>
            <a:endParaRPr lang="zh-CN" altLang="en-US" dirty="0"/>
          </a:p>
        </p:txBody>
      </p:sp>
    </p:spTree>
    <p:extLst>
      <p:ext uri="{BB962C8B-B14F-4D97-AF65-F5344CB8AC3E}">
        <p14:creationId xmlns:p14="http://schemas.microsoft.com/office/powerpoint/2010/main" val="268115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5D3AB16-149A-47F4-9008-2EE32794A9E6}"/>
              </a:ext>
            </a:extLst>
          </p:cNvPr>
          <p:cNvSpPr txBox="1"/>
          <p:nvPr/>
        </p:nvSpPr>
        <p:spPr>
          <a:xfrm>
            <a:off x="1053852" y="1844824"/>
            <a:ext cx="9680855" cy="646331"/>
          </a:xfrm>
          <a:prstGeom prst="rect">
            <a:avLst/>
          </a:prstGeom>
          <a:noFill/>
        </p:spPr>
        <p:txBody>
          <a:bodyPr wrap="none" rtlCol="0">
            <a:spAutoFit/>
          </a:bodyPr>
          <a:lstStyle/>
          <a:p>
            <a:r>
              <a:rPr lang="zh-CN" altLang="en-US" dirty="0"/>
              <a:t>答：实际上，当</a:t>
            </a:r>
            <a:r>
              <a:rPr lang="en-US" altLang="zh-CN" dirty="0"/>
              <a:t>n</a:t>
            </a:r>
            <a:r>
              <a:rPr lang="zh-CN" altLang="en-US" dirty="0"/>
              <a:t>皇后问题的</a:t>
            </a:r>
            <a:r>
              <a:rPr lang="en-US" altLang="zh-CN" dirty="0"/>
              <a:t>n</a:t>
            </a:r>
            <a:r>
              <a:rPr lang="zh-CN" altLang="en-US" dirty="0"/>
              <a:t>变大时，递归算法可能会内存溢出，朴素搜索算法速度会很慢，</a:t>
            </a:r>
            <a:endParaRPr lang="en-US" altLang="zh-CN" dirty="0"/>
          </a:p>
          <a:p>
            <a:r>
              <a:rPr lang="en-US" altLang="zh-CN" dirty="0"/>
              <a:t>    </a:t>
            </a:r>
            <a:r>
              <a:rPr lang="zh-CN" altLang="en-US" dirty="0"/>
              <a:t>而</a:t>
            </a:r>
            <a:r>
              <a:rPr lang="en-US" altLang="zh-CN" dirty="0"/>
              <a:t>CSP</a:t>
            </a:r>
            <a:r>
              <a:rPr lang="zh-CN" altLang="en-US" dirty="0"/>
              <a:t>的方法求解则省时间省空间。</a:t>
            </a:r>
          </a:p>
        </p:txBody>
      </p:sp>
    </p:spTree>
    <p:extLst>
      <p:ext uri="{BB962C8B-B14F-4D97-AF65-F5344CB8AC3E}">
        <p14:creationId xmlns:p14="http://schemas.microsoft.com/office/powerpoint/2010/main" val="384548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8B4FCCB-0D9C-4E27-97CE-FBF6336737A3}"/>
              </a:ext>
            </a:extLst>
          </p:cNvPr>
          <p:cNvPicPr>
            <a:picLocks noChangeAspect="1"/>
          </p:cNvPicPr>
          <p:nvPr/>
        </p:nvPicPr>
        <p:blipFill>
          <a:blip r:embed="rId2"/>
          <a:stretch>
            <a:fillRect/>
          </a:stretch>
        </p:blipFill>
        <p:spPr>
          <a:xfrm>
            <a:off x="948179" y="116632"/>
            <a:ext cx="5561905" cy="4114286"/>
          </a:xfrm>
          <a:prstGeom prst="rect">
            <a:avLst/>
          </a:prstGeom>
        </p:spPr>
      </p:pic>
      <p:pic>
        <p:nvPicPr>
          <p:cNvPr id="3" name="图片 2">
            <a:extLst>
              <a:ext uri="{FF2B5EF4-FFF2-40B4-BE49-F238E27FC236}">
                <a16:creationId xmlns:a16="http://schemas.microsoft.com/office/drawing/2014/main" id="{2C28EF15-7A4E-41EB-8858-DFA71DED04D8}"/>
              </a:ext>
            </a:extLst>
          </p:cNvPr>
          <p:cNvPicPr>
            <a:picLocks noChangeAspect="1"/>
          </p:cNvPicPr>
          <p:nvPr/>
        </p:nvPicPr>
        <p:blipFill>
          <a:blip r:embed="rId3"/>
          <a:stretch>
            <a:fillRect/>
          </a:stretch>
        </p:blipFill>
        <p:spPr>
          <a:xfrm>
            <a:off x="5950396" y="138565"/>
            <a:ext cx="5114286" cy="2600000"/>
          </a:xfrm>
          <a:prstGeom prst="rect">
            <a:avLst/>
          </a:prstGeom>
        </p:spPr>
      </p:pic>
      <p:sp>
        <p:nvSpPr>
          <p:cNvPr id="4" name="文本框 3">
            <a:extLst>
              <a:ext uri="{FF2B5EF4-FFF2-40B4-BE49-F238E27FC236}">
                <a16:creationId xmlns:a16="http://schemas.microsoft.com/office/drawing/2014/main" id="{643D0F44-2ED1-4BB8-8434-6A4E6D34DCB9}"/>
              </a:ext>
            </a:extLst>
          </p:cNvPr>
          <p:cNvSpPr txBox="1"/>
          <p:nvPr/>
        </p:nvSpPr>
        <p:spPr>
          <a:xfrm>
            <a:off x="1701924" y="5085184"/>
            <a:ext cx="8933856" cy="369332"/>
          </a:xfrm>
          <a:prstGeom prst="rect">
            <a:avLst/>
          </a:prstGeom>
          <a:noFill/>
        </p:spPr>
        <p:txBody>
          <a:bodyPr wrap="none" rtlCol="0">
            <a:spAutoFit/>
          </a:bodyPr>
          <a:lstStyle/>
          <a:p>
            <a:r>
              <a:rPr lang="zh-CN" altLang="en-US" dirty="0"/>
              <a:t>通过将整个</a:t>
            </a:r>
            <a:r>
              <a:rPr lang="en-US" altLang="zh-CN" dirty="0"/>
              <a:t>puzzle</a:t>
            </a:r>
            <a:r>
              <a:rPr lang="zh-CN" altLang="en-US" dirty="0"/>
              <a:t>转换为若干个正则约束求解。只要保证行和列都是一个自动机即可。</a:t>
            </a:r>
          </a:p>
        </p:txBody>
      </p:sp>
    </p:spTree>
    <p:extLst>
      <p:ext uri="{BB962C8B-B14F-4D97-AF65-F5344CB8AC3E}">
        <p14:creationId xmlns:p14="http://schemas.microsoft.com/office/powerpoint/2010/main" val="389872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30513F-457A-49DA-9419-CCC66EC7EFED}"/>
              </a:ext>
            </a:extLst>
          </p:cNvPr>
          <p:cNvSpPr txBox="1"/>
          <p:nvPr/>
        </p:nvSpPr>
        <p:spPr>
          <a:xfrm>
            <a:off x="1629916" y="764704"/>
            <a:ext cx="1239442" cy="369332"/>
          </a:xfrm>
          <a:prstGeom prst="rect">
            <a:avLst/>
          </a:prstGeom>
          <a:noFill/>
        </p:spPr>
        <p:txBody>
          <a:bodyPr wrap="none" rtlCol="0">
            <a:spAutoFit/>
          </a:bodyPr>
          <a:lstStyle/>
          <a:p>
            <a:r>
              <a:rPr lang="en-US" altLang="zh-CN" dirty="0"/>
              <a:t>n</a:t>
            </a:r>
            <a:r>
              <a:rPr lang="zh-CN" altLang="en-US" dirty="0"/>
              <a:t>皇后问题</a:t>
            </a:r>
          </a:p>
        </p:txBody>
      </p:sp>
      <p:pic>
        <p:nvPicPr>
          <p:cNvPr id="4" name="图片 3">
            <a:extLst>
              <a:ext uri="{FF2B5EF4-FFF2-40B4-BE49-F238E27FC236}">
                <a16:creationId xmlns:a16="http://schemas.microsoft.com/office/drawing/2014/main" id="{6A7B3466-93C0-49EE-8518-176FDD134BE2}"/>
              </a:ext>
            </a:extLst>
          </p:cNvPr>
          <p:cNvPicPr>
            <a:picLocks noChangeAspect="1"/>
          </p:cNvPicPr>
          <p:nvPr/>
        </p:nvPicPr>
        <p:blipFill>
          <a:blip r:embed="rId2"/>
          <a:stretch>
            <a:fillRect/>
          </a:stretch>
        </p:blipFill>
        <p:spPr>
          <a:xfrm>
            <a:off x="2337269" y="1340768"/>
            <a:ext cx="7514286" cy="4876190"/>
          </a:xfrm>
          <a:prstGeom prst="rect">
            <a:avLst/>
          </a:prstGeom>
        </p:spPr>
      </p:pic>
    </p:spTree>
    <p:extLst>
      <p:ext uri="{BB962C8B-B14F-4D97-AF65-F5344CB8AC3E}">
        <p14:creationId xmlns:p14="http://schemas.microsoft.com/office/powerpoint/2010/main" val="67900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868CB3B-061F-4B0F-8703-03DC11B56142}"/>
              </a:ext>
            </a:extLst>
          </p:cNvPr>
          <p:cNvPicPr>
            <a:picLocks noChangeAspect="1"/>
          </p:cNvPicPr>
          <p:nvPr/>
        </p:nvPicPr>
        <p:blipFill>
          <a:blip r:embed="rId2"/>
          <a:stretch>
            <a:fillRect/>
          </a:stretch>
        </p:blipFill>
        <p:spPr>
          <a:xfrm>
            <a:off x="3574132" y="37512"/>
            <a:ext cx="7128792" cy="3962362"/>
          </a:xfrm>
          <a:prstGeom prst="rect">
            <a:avLst/>
          </a:prstGeom>
        </p:spPr>
      </p:pic>
      <p:pic>
        <p:nvPicPr>
          <p:cNvPr id="3" name="图片 2">
            <a:extLst>
              <a:ext uri="{FF2B5EF4-FFF2-40B4-BE49-F238E27FC236}">
                <a16:creationId xmlns:a16="http://schemas.microsoft.com/office/drawing/2014/main" id="{E93F56C4-025E-415C-ADAD-4B221D8773BD}"/>
              </a:ext>
            </a:extLst>
          </p:cNvPr>
          <p:cNvPicPr>
            <a:picLocks noChangeAspect="1"/>
          </p:cNvPicPr>
          <p:nvPr/>
        </p:nvPicPr>
        <p:blipFill>
          <a:blip r:embed="rId3"/>
          <a:stretch>
            <a:fillRect/>
          </a:stretch>
        </p:blipFill>
        <p:spPr>
          <a:xfrm>
            <a:off x="3502124" y="3973434"/>
            <a:ext cx="6047619" cy="2752381"/>
          </a:xfrm>
          <a:prstGeom prst="rect">
            <a:avLst/>
          </a:prstGeom>
        </p:spPr>
      </p:pic>
      <p:sp>
        <p:nvSpPr>
          <p:cNvPr id="4" name="文本框 3">
            <a:extLst>
              <a:ext uri="{FF2B5EF4-FFF2-40B4-BE49-F238E27FC236}">
                <a16:creationId xmlns:a16="http://schemas.microsoft.com/office/drawing/2014/main" id="{39B038F3-7A4C-44A0-8487-0712AAB8A7D8}"/>
              </a:ext>
            </a:extLst>
          </p:cNvPr>
          <p:cNvSpPr txBox="1"/>
          <p:nvPr/>
        </p:nvSpPr>
        <p:spPr>
          <a:xfrm>
            <a:off x="1701924" y="908720"/>
            <a:ext cx="952505" cy="369332"/>
          </a:xfrm>
          <a:prstGeom prst="rect">
            <a:avLst/>
          </a:prstGeom>
          <a:noFill/>
        </p:spPr>
        <p:txBody>
          <a:bodyPr wrap="none" rtlCol="0">
            <a:spAutoFit/>
          </a:bodyPr>
          <a:lstStyle/>
          <a:p>
            <a:r>
              <a:rPr lang="en-US" altLang="zh-CN" dirty="0"/>
              <a:t>sudoku</a:t>
            </a:r>
            <a:endParaRPr lang="zh-CN" altLang="en-US" dirty="0"/>
          </a:p>
        </p:txBody>
      </p:sp>
    </p:spTree>
    <p:extLst>
      <p:ext uri="{BB962C8B-B14F-4D97-AF65-F5344CB8AC3E}">
        <p14:creationId xmlns:p14="http://schemas.microsoft.com/office/powerpoint/2010/main" val="19146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zh-CN" altLang="en-US" dirty="0">
                <a:latin typeface="Arial" panose="020B0604020202020204" pitchFamily="34" charset="0"/>
                <a:sym typeface="Arial" panose="020B0604020202020204" pitchFamily="34" charset="0"/>
              </a:rPr>
              <a:t>约束求解的应用</a:t>
            </a:r>
            <a:endParaRPr lang="en-US" altLang="zh-CN" dirty="0">
              <a:latin typeface="Arial" panose="020B0604020202020204" pitchFamily="34" charset="0"/>
              <a:sym typeface="Arial" panose="020B0604020202020204" pitchFamily="34" charset="0"/>
            </a:endParaRPr>
          </a:p>
        </p:txBody>
      </p:sp>
      <p:sp>
        <p:nvSpPr>
          <p:cNvPr id="14" name="内容占位符 13"/>
          <p:cNvSpPr>
            <a:spLocks noGrp="1"/>
          </p:cNvSpPr>
          <p:nvPr>
            <p:ph idx="1"/>
          </p:nvPr>
        </p:nvSpPr>
        <p:spPr/>
        <p:txBody>
          <a:bodyPr rtlCol="0">
            <a:normAutofit/>
          </a:bodyPr>
          <a:lstStyle/>
          <a:p>
            <a:r>
              <a:rPr lang="zh-CN" altLang="zh-CN" sz="3200" dirty="0">
                <a:latin typeface="Arial" panose="020B0604020202020204" pitchFamily="34" charset="0"/>
              </a:rPr>
              <a:t>应用场景</a:t>
            </a:r>
            <a:r>
              <a:rPr lang="en-US" altLang="zh-CN" sz="3200" dirty="0">
                <a:latin typeface="Arial" panose="020B0604020202020204" pitchFamily="34" charset="0"/>
              </a:rPr>
              <a:t>1</a:t>
            </a:r>
          </a:p>
          <a:p>
            <a:endParaRPr lang="en-US" altLang="zh-CN" sz="3200" dirty="0">
              <a:latin typeface="Arial" panose="020B0604020202020204" pitchFamily="34" charset="0"/>
            </a:endParaRPr>
          </a:p>
          <a:p>
            <a:r>
              <a:rPr lang="zh-CN" altLang="zh-CN" sz="3200" dirty="0">
                <a:latin typeface="Arial" panose="020B0604020202020204" pitchFamily="34" charset="0"/>
              </a:rPr>
              <a:t>应用场景</a:t>
            </a:r>
            <a:r>
              <a:rPr lang="en-US" altLang="zh-CN" sz="3200" dirty="0">
                <a:latin typeface="Arial" panose="020B0604020202020204" pitchFamily="34" charset="0"/>
              </a:rPr>
              <a:t>2</a:t>
            </a:r>
          </a:p>
          <a:p>
            <a:endParaRPr lang="en-US" altLang="zh-CN" sz="3200" dirty="0">
              <a:latin typeface="Arial" panose="020B0604020202020204" pitchFamily="34" charset="0"/>
            </a:endParaRPr>
          </a:p>
          <a:p>
            <a:r>
              <a:rPr lang="zh-CN" altLang="zh-CN" sz="3200" dirty="0">
                <a:latin typeface="Arial" panose="020B0604020202020204" pitchFamily="34" charset="0"/>
              </a:rPr>
              <a:t>应用场景</a:t>
            </a:r>
            <a:r>
              <a:rPr lang="en-US" altLang="zh-CN" sz="3200" dirty="0">
                <a:latin typeface="Arial" panose="020B0604020202020204" pitchFamily="34" charset="0"/>
              </a:rPr>
              <a:t>3</a:t>
            </a:r>
          </a:p>
          <a:p>
            <a:endParaRPr lang="en-US" altLang="zh-CN" sz="3200" dirty="0">
              <a:latin typeface="Arial" panose="020B0604020202020204" pitchFamily="34" charset="0"/>
            </a:endParaRPr>
          </a:p>
          <a:p>
            <a:r>
              <a:rPr lang="zh-CN" altLang="zh-CN" sz="3200" dirty="0">
                <a:latin typeface="Arial" panose="020B0604020202020204" pitchFamily="34" charset="0"/>
              </a:rPr>
              <a:t>应用场景</a:t>
            </a:r>
            <a:r>
              <a:rPr lang="en-US" altLang="zh-CN" sz="3200" dirty="0">
                <a:latin typeface="Arial" panose="020B0604020202020204" pitchFamily="34" charset="0"/>
              </a:rPr>
              <a:t>4</a:t>
            </a:r>
            <a:endParaRPr lang="zh-CN" altLang="en-US" sz="3200" dirty="0">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7139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49DABF-5AD1-4BA7-A20D-54FD48A1C04B}"/>
              </a:ext>
            </a:extLst>
          </p:cNvPr>
          <p:cNvSpPr/>
          <p:nvPr/>
        </p:nvSpPr>
        <p:spPr>
          <a:xfrm>
            <a:off x="1413892" y="764704"/>
            <a:ext cx="3775393" cy="369332"/>
          </a:xfrm>
          <a:prstGeom prst="rect">
            <a:avLst/>
          </a:prstGeom>
        </p:spPr>
        <p:txBody>
          <a:bodyPr wrap="none">
            <a:spAutoFit/>
          </a:bodyPr>
          <a:lstStyle/>
          <a:p>
            <a:r>
              <a:rPr lang="zh-CN" altLang="zh-CN" dirty="0">
                <a:latin typeface="Arial" panose="020B0604020202020204" pitchFamily="34" charset="0"/>
              </a:rPr>
              <a:t>应用场景</a:t>
            </a:r>
            <a:r>
              <a:rPr lang="en-US" altLang="zh-CN" dirty="0">
                <a:latin typeface="Arial" panose="020B0604020202020204" pitchFamily="34" charset="0"/>
              </a:rPr>
              <a:t>1</a:t>
            </a:r>
            <a:r>
              <a:rPr lang="zh-CN" altLang="en-US" dirty="0">
                <a:latin typeface="Arial" panose="020B0604020202020204" pitchFamily="34" charset="0"/>
              </a:rPr>
              <a:t>：在产品配置方面的应用</a:t>
            </a:r>
            <a:endParaRPr lang="en-US" altLang="zh-CN" dirty="0">
              <a:latin typeface="Arial" panose="020B0604020202020204" pitchFamily="34" charset="0"/>
            </a:endParaRPr>
          </a:p>
        </p:txBody>
      </p:sp>
      <p:sp>
        <p:nvSpPr>
          <p:cNvPr id="3" name="矩形 2">
            <a:extLst>
              <a:ext uri="{FF2B5EF4-FFF2-40B4-BE49-F238E27FC236}">
                <a16:creationId xmlns:a16="http://schemas.microsoft.com/office/drawing/2014/main" id="{F126F83B-FE81-4353-80C3-7B6BB875A618}"/>
              </a:ext>
            </a:extLst>
          </p:cNvPr>
          <p:cNvSpPr/>
          <p:nvPr/>
        </p:nvSpPr>
        <p:spPr>
          <a:xfrm>
            <a:off x="1845940" y="2060848"/>
            <a:ext cx="8352928" cy="2200602"/>
          </a:xfrm>
          <a:prstGeom prst="rect">
            <a:avLst/>
          </a:prstGeom>
        </p:spPr>
        <p:txBody>
          <a:bodyPr wrap="square">
            <a:spAutoFit/>
          </a:bodyPr>
          <a:lstStyle/>
          <a:p>
            <a:pPr algn="just">
              <a:spcBef>
                <a:spcPct val="50000"/>
              </a:spcBef>
            </a:pPr>
            <a:r>
              <a:rPr lang="zh-CN" altLang="en-US" sz="2000" b="1" dirty="0">
                <a:latin typeface="宋体" panose="02010600030101010101" pitchFamily="2" charset="-122"/>
              </a:rPr>
              <a:t>重用配置设计</a:t>
            </a:r>
            <a:r>
              <a:rPr lang="zh-CN" altLang="en-US" b="1" dirty="0">
                <a:latin typeface="宋体" panose="02010600030101010101" pitchFamily="2" charset="-122"/>
              </a:rPr>
              <a:t>  </a:t>
            </a:r>
            <a:endParaRPr lang="en-US" altLang="zh-CN" b="1" dirty="0">
              <a:latin typeface="宋体" panose="02010600030101010101" pitchFamily="2" charset="-122"/>
            </a:endParaRPr>
          </a:p>
          <a:p>
            <a:pPr algn="just">
              <a:spcBef>
                <a:spcPct val="50000"/>
              </a:spcBef>
            </a:pPr>
            <a:r>
              <a:rPr lang="zh-CN" altLang="en-US" dirty="0"/>
              <a:t>制造领域的产品设计</a:t>
            </a:r>
            <a:r>
              <a:rPr lang="zh-CN" altLang="en-US" dirty="0">
                <a:latin typeface="宋体" panose="02010600030101010101" pitchFamily="2" charset="-122"/>
              </a:rPr>
              <a:t>中，当设计人员需要设计一个新产品时，常常存在一个某种程度上类似要设计的产品作为进行新的设计基础，因此设计过程常常是一个重用设计的过程。对已有设计的重用是开发新产品的一个好办法，因为重用意味着重用知识、设备等，因而重用设计可看作是一个减少成本提高效率的好办法。如果对一个品牌的新产品提出了新的功能需求，那么试图改造现有产品设计是要花费时间和成本的，因此如何减少再设计的时间和开发成本是一个值得研究的问题。</a:t>
            </a:r>
            <a:r>
              <a:rPr lang="zh-CN" altLang="en-US" b="1" dirty="0"/>
              <a:t> </a:t>
            </a:r>
            <a:endParaRPr lang="zh-CN" altLang="en-US" dirty="0"/>
          </a:p>
        </p:txBody>
      </p:sp>
    </p:spTree>
    <p:extLst>
      <p:ext uri="{BB962C8B-B14F-4D97-AF65-F5344CB8AC3E}">
        <p14:creationId xmlns:p14="http://schemas.microsoft.com/office/powerpoint/2010/main" val="52603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69399BA2-9FA3-4C8A-B98C-62BDFC0BF07C}"/>
              </a:ext>
            </a:extLst>
          </p:cNvPr>
          <p:cNvSpPr txBox="1">
            <a:spLocks noChangeArrowheads="1"/>
          </p:cNvSpPr>
          <p:nvPr/>
        </p:nvSpPr>
        <p:spPr bwMode="auto">
          <a:xfrm>
            <a:off x="1629916" y="1556792"/>
            <a:ext cx="792003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dirty="0"/>
              <a:t>目前西方发达国家的许多制造行业，特别是汽车制造业的制造销售（如</a:t>
            </a:r>
            <a:r>
              <a:rPr lang="en-US" altLang="zh-CN" dirty="0"/>
              <a:t>DaimlerChrysler </a:t>
            </a:r>
            <a:r>
              <a:rPr lang="zh-CN" altLang="en-US" dirty="0"/>
              <a:t>公司的 </a:t>
            </a:r>
            <a:r>
              <a:rPr lang="en-US" altLang="zh-CN" dirty="0"/>
              <a:t>Mercedes-Benz </a:t>
            </a:r>
            <a:r>
              <a:rPr lang="zh-CN" altLang="en-US" dirty="0"/>
              <a:t>轿车）</a:t>
            </a:r>
            <a:r>
              <a:rPr lang="en-US" altLang="zh-CN" dirty="0"/>
              <a:t>.</a:t>
            </a:r>
            <a:r>
              <a:rPr lang="zh-CN" altLang="en-US" dirty="0"/>
              <a:t>中已经大量使用产品配置器，以提高企业满足客户产品定制需求的快速反应能力，从而提高企业的竞争能力。事实上，众多领域都存在配置问题，如制造领域（机器、计算机、家具）、网络（通讯、交通运输系统）、服务领域（金融业、旅游业）以及软件开发领域（</a:t>
            </a:r>
            <a:r>
              <a:rPr lang="en-US" altLang="zh-CN" dirty="0"/>
              <a:t>ERP</a:t>
            </a:r>
            <a:r>
              <a:rPr lang="zh-CN" altLang="en-US" dirty="0"/>
              <a:t>、</a:t>
            </a:r>
            <a:r>
              <a:rPr lang="en-US" altLang="zh-CN" dirty="0"/>
              <a:t>CRM</a:t>
            </a:r>
            <a:r>
              <a:rPr lang="zh-CN" altLang="en-US" dirty="0"/>
              <a:t>）等。据</a:t>
            </a:r>
            <a:r>
              <a:rPr lang="en-US" altLang="zh-CN" dirty="0"/>
              <a:t>Forrester</a:t>
            </a:r>
            <a:r>
              <a:rPr lang="zh-CN" altLang="en-US" dirty="0"/>
              <a:t>的研究报告显示</a:t>
            </a:r>
            <a:r>
              <a:rPr lang="en-US" altLang="zh-CN" dirty="0"/>
              <a:t>1997</a:t>
            </a:r>
            <a:r>
              <a:rPr lang="zh-CN" altLang="en-US" dirty="0"/>
              <a:t>年配置产品市值</a:t>
            </a:r>
            <a:r>
              <a:rPr lang="en-US" altLang="zh-CN" dirty="0"/>
              <a:t>80</a:t>
            </a:r>
            <a:r>
              <a:rPr lang="zh-CN" altLang="en-US" dirty="0"/>
              <a:t>亿美元，并预测</a:t>
            </a:r>
            <a:r>
              <a:rPr lang="en-US" altLang="zh-CN" dirty="0"/>
              <a:t>2002</a:t>
            </a:r>
            <a:r>
              <a:rPr lang="zh-CN" altLang="en-US" dirty="0"/>
              <a:t>年将达到</a:t>
            </a:r>
            <a:r>
              <a:rPr lang="en-US" altLang="zh-CN" dirty="0"/>
              <a:t>3270</a:t>
            </a:r>
            <a:r>
              <a:rPr lang="zh-CN" altLang="en-US" dirty="0"/>
              <a:t>亿美元，这必将进一步促进产品配置器的研究、开发与应用。国内的许多企业，如一汽集团、二汽集团、长春客车厂以及电讯制造商华为公司等大型企业，为了迎接国内外企业的挑战，也正在着手使用配置器以提高企业的快速反映能力。</a:t>
            </a:r>
          </a:p>
        </p:txBody>
      </p:sp>
    </p:spTree>
    <p:extLst>
      <p:ext uri="{BB962C8B-B14F-4D97-AF65-F5344CB8AC3E}">
        <p14:creationId xmlns:p14="http://schemas.microsoft.com/office/powerpoint/2010/main" val="148910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D3C64E8-5696-44EE-9581-F80AC146FEEA}"/>
              </a:ext>
            </a:extLst>
          </p:cNvPr>
          <p:cNvSpPr/>
          <p:nvPr/>
        </p:nvSpPr>
        <p:spPr>
          <a:xfrm>
            <a:off x="1413892" y="476672"/>
            <a:ext cx="4801314" cy="369332"/>
          </a:xfrm>
          <a:prstGeom prst="rect">
            <a:avLst/>
          </a:prstGeom>
        </p:spPr>
        <p:txBody>
          <a:bodyPr wrap="none">
            <a:spAutoFit/>
          </a:bodyPr>
          <a:lstStyle/>
          <a:p>
            <a:r>
              <a:rPr lang="zh-CN" altLang="en-US" dirty="0">
                <a:ea typeface="宋体" panose="02010600030101010101" pitchFamily="2" charset="-122"/>
              </a:rPr>
              <a:t>我们</a:t>
            </a:r>
            <a:r>
              <a:rPr lang="zh-CN" altLang="en-US" dirty="0">
                <a:latin typeface="宋体" panose="02010600030101010101" pitchFamily="2" charset="-122"/>
                <a:ea typeface="宋体" panose="02010600030101010101" pitchFamily="2" charset="-122"/>
              </a:rPr>
              <a:t>通过配置工作机理示意图来看其研究内容</a:t>
            </a:r>
            <a:endParaRPr lang="zh-CN" altLang="en-US" dirty="0"/>
          </a:p>
        </p:txBody>
      </p:sp>
      <p:grpSp>
        <p:nvGrpSpPr>
          <p:cNvPr id="3" name="Group 53">
            <a:extLst>
              <a:ext uri="{FF2B5EF4-FFF2-40B4-BE49-F238E27FC236}">
                <a16:creationId xmlns:a16="http://schemas.microsoft.com/office/drawing/2014/main" id="{0E37F8B4-6958-4611-ACD3-E106FEEAF8C6}"/>
              </a:ext>
            </a:extLst>
          </p:cNvPr>
          <p:cNvGrpSpPr>
            <a:grpSpLocks/>
          </p:cNvGrpSpPr>
          <p:nvPr/>
        </p:nvGrpSpPr>
        <p:grpSpPr bwMode="auto">
          <a:xfrm>
            <a:off x="3070076" y="1052736"/>
            <a:ext cx="5751017" cy="5517232"/>
            <a:chOff x="1800" y="2376"/>
            <a:chExt cx="8640" cy="8580"/>
          </a:xfrm>
        </p:grpSpPr>
        <p:sp>
          <p:nvSpPr>
            <p:cNvPr id="4" name="Text Box 54">
              <a:extLst>
                <a:ext uri="{FF2B5EF4-FFF2-40B4-BE49-F238E27FC236}">
                  <a16:creationId xmlns:a16="http://schemas.microsoft.com/office/drawing/2014/main" id="{43775825-A1D2-4374-8F5A-E7542ED1DDFF}"/>
                </a:ext>
              </a:extLst>
            </p:cNvPr>
            <p:cNvSpPr txBox="1">
              <a:spLocks noChangeArrowheads="1"/>
            </p:cNvSpPr>
            <p:nvPr/>
          </p:nvSpPr>
          <p:spPr bwMode="auto">
            <a:xfrm>
              <a:off x="1800" y="2376"/>
              <a:ext cx="8640" cy="8580"/>
            </a:xfrm>
            <a:prstGeom prst="rect">
              <a:avLst/>
            </a:prstGeom>
            <a:solidFill>
              <a:srgbClr val="FFFF00"/>
            </a:solidFill>
            <a:ln w="9525">
              <a:solidFill>
                <a:srgbClr val="000000"/>
              </a:solidFill>
              <a:miter lim="800000"/>
              <a:headEnd/>
              <a:tailEnd/>
            </a:ln>
          </p:spPr>
          <p:txBody>
            <a:bodyPr/>
            <a:lstStyle/>
            <a:p>
              <a:pPr algn="just" eaLnBrk="0" hangingPunct="0"/>
              <a:endParaRPr kumimoji="0" lang="en-US" altLang="zh-CN" sz="1000" dirty="0"/>
            </a:p>
            <a:p>
              <a:pPr algn="just" eaLnBrk="0" hangingPunct="0"/>
              <a:endParaRPr kumimoji="0" lang="en-US" altLang="zh-CN" sz="1000" dirty="0"/>
            </a:p>
            <a:p>
              <a:pPr algn="just" eaLnBrk="0" hangingPunct="0"/>
              <a:endParaRPr kumimoji="0" lang="en-US" altLang="zh-CN" sz="1000" dirty="0"/>
            </a:p>
            <a:p>
              <a:pPr algn="just" eaLnBrk="0" hangingPunct="0"/>
              <a:endParaRPr kumimoji="0" lang="en-US" altLang="zh-CN" sz="1000" dirty="0"/>
            </a:p>
            <a:p>
              <a:pPr algn="just" eaLnBrk="0" hangingPunct="0"/>
              <a:r>
                <a:rPr kumimoji="0" lang="en-US" altLang="zh-CN" sz="1000" dirty="0"/>
                <a:t>                         </a:t>
              </a:r>
            </a:p>
            <a:p>
              <a:pPr algn="just" eaLnBrk="0" hangingPunct="0"/>
              <a:r>
                <a:rPr kumimoji="0" lang="en-US" altLang="zh-CN" sz="1000" dirty="0"/>
                <a:t>  a</a:t>
              </a:r>
            </a:p>
            <a:p>
              <a:pPr algn="just" eaLnBrk="0" hangingPunct="0"/>
              <a:endParaRPr kumimoji="0" lang="en-US" altLang="zh-CN" sz="1000" dirty="0"/>
            </a:p>
            <a:p>
              <a:pPr algn="just" eaLnBrk="0" hangingPunct="0"/>
              <a:endParaRPr kumimoji="0" lang="en-US" altLang="zh-CN" sz="1000" dirty="0"/>
            </a:p>
            <a:p>
              <a:pPr algn="just" eaLnBrk="0" hangingPunct="0"/>
              <a:endParaRPr kumimoji="0" lang="en-US" altLang="zh-CN" sz="1000" dirty="0"/>
            </a:p>
            <a:p>
              <a:pPr algn="just" eaLnBrk="0" hangingPunct="0"/>
              <a:r>
                <a:rPr kumimoji="0" lang="en-US" altLang="zh-CN" sz="1000" dirty="0"/>
                <a:t>                                  b</a:t>
              </a:r>
            </a:p>
            <a:p>
              <a:pPr algn="just" eaLnBrk="0" hangingPunct="0"/>
              <a:endParaRPr kumimoji="0" lang="en-US" altLang="zh-CN" sz="1000" dirty="0"/>
            </a:p>
            <a:p>
              <a:pPr algn="just" eaLnBrk="0" hangingPunct="0"/>
              <a:endParaRPr kumimoji="0" lang="en-US" altLang="zh-CN" sz="1000" dirty="0"/>
            </a:p>
            <a:p>
              <a:pPr algn="just" eaLnBrk="0" hangingPunct="0"/>
              <a:r>
                <a:rPr kumimoji="0" lang="en-US" altLang="zh-CN" sz="1000" dirty="0"/>
                <a:t>                       </a:t>
              </a:r>
            </a:p>
            <a:p>
              <a:pPr algn="just" eaLnBrk="0" hangingPunct="0"/>
              <a:endParaRPr kumimoji="0" lang="en-US" altLang="zh-CN" sz="1000" dirty="0"/>
            </a:p>
            <a:p>
              <a:pPr algn="just" eaLnBrk="0" hangingPunct="0"/>
              <a:r>
                <a:rPr kumimoji="0" lang="en-US" altLang="zh-CN" sz="1000" dirty="0"/>
                <a:t> c</a:t>
              </a:r>
            </a:p>
            <a:p>
              <a:pPr algn="just" eaLnBrk="0" hangingPunct="0"/>
              <a:endParaRPr kumimoji="0" lang="en-US" altLang="zh-CN" sz="1000" dirty="0"/>
            </a:p>
            <a:p>
              <a:pPr algn="just" eaLnBrk="0" hangingPunct="0"/>
              <a:endParaRPr kumimoji="0" lang="en-US" altLang="zh-CN" sz="1000" dirty="0"/>
            </a:p>
            <a:p>
              <a:pPr algn="just" eaLnBrk="0" hangingPunct="0"/>
              <a:r>
                <a:rPr kumimoji="0" lang="en-US" altLang="zh-CN" sz="1000" dirty="0"/>
                <a:t>d</a:t>
              </a:r>
            </a:p>
            <a:p>
              <a:pPr algn="just" eaLnBrk="0" hangingPunct="0"/>
              <a:endParaRPr kumimoji="0" lang="en-US" altLang="zh-CN" sz="1000" dirty="0"/>
            </a:p>
            <a:p>
              <a:pPr algn="just" eaLnBrk="0" hangingPunct="0"/>
              <a:r>
                <a:rPr kumimoji="0" lang="en-US" altLang="zh-CN" sz="1000" dirty="0"/>
                <a:t>                 </a:t>
              </a:r>
            </a:p>
            <a:p>
              <a:pPr algn="just" eaLnBrk="0" hangingPunct="0"/>
              <a:r>
                <a:rPr kumimoji="0" lang="en-US" altLang="zh-CN" sz="1000" dirty="0"/>
                <a:t>e         </a:t>
              </a:r>
            </a:p>
            <a:p>
              <a:pPr algn="just" eaLnBrk="0" hangingPunct="0"/>
              <a:r>
                <a:rPr kumimoji="0" lang="en-US" altLang="zh-CN" sz="1000" dirty="0"/>
                <a:t>                                                                     f</a:t>
              </a:r>
            </a:p>
            <a:p>
              <a:pPr algn="just" eaLnBrk="0" hangingPunct="0"/>
              <a:r>
                <a:rPr kumimoji="0" lang="en-US" altLang="zh-CN" sz="1000" dirty="0"/>
                <a:t>                                                                     </a:t>
              </a:r>
            </a:p>
            <a:p>
              <a:pPr algn="just" eaLnBrk="0" hangingPunct="0"/>
              <a:endParaRPr kumimoji="0" lang="en-US" altLang="zh-CN" sz="1000" dirty="0"/>
            </a:p>
            <a:p>
              <a:pPr algn="just" eaLnBrk="0" hangingPunct="0"/>
              <a:endParaRPr kumimoji="0" lang="en-US" altLang="zh-CN" sz="1000" dirty="0"/>
            </a:p>
            <a:p>
              <a:pPr algn="just" eaLnBrk="0" hangingPunct="0"/>
              <a:r>
                <a:rPr kumimoji="0" lang="en-US" altLang="zh-CN" sz="1000" dirty="0"/>
                <a:t>g</a:t>
              </a:r>
            </a:p>
          </p:txBody>
        </p:sp>
        <p:grpSp>
          <p:nvGrpSpPr>
            <p:cNvPr id="5" name="Group 55">
              <a:extLst>
                <a:ext uri="{FF2B5EF4-FFF2-40B4-BE49-F238E27FC236}">
                  <a16:creationId xmlns:a16="http://schemas.microsoft.com/office/drawing/2014/main" id="{036C29FD-878B-41AE-A5F3-E55B947E8EF3}"/>
                </a:ext>
              </a:extLst>
            </p:cNvPr>
            <p:cNvGrpSpPr>
              <a:grpSpLocks/>
            </p:cNvGrpSpPr>
            <p:nvPr/>
          </p:nvGrpSpPr>
          <p:grpSpPr bwMode="auto">
            <a:xfrm>
              <a:off x="1980" y="2568"/>
              <a:ext cx="8280" cy="8052"/>
              <a:chOff x="1980" y="2568"/>
              <a:chExt cx="8280" cy="8052"/>
            </a:xfrm>
          </p:grpSpPr>
          <p:sp>
            <p:nvSpPr>
              <p:cNvPr id="6" name="Oval 56">
                <a:extLst>
                  <a:ext uri="{FF2B5EF4-FFF2-40B4-BE49-F238E27FC236}">
                    <a16:creationId xmlns:a16="http://schemas.microsoft.com/office/drawing/2014/main" id="{B46F3361-AA1C-4F94-A905-3E57D2D2F716}"/>
                  </a:ext>
                </a:extLst>
              </p:cNvPr>
              <p:cNvSpPr>
                <a:spLocks noChangeArrowheads="1"/>
              </p:cNvSpPr>
              <p:nvPr/>
            </p:nvSpPr>
            <p:spPr bwMode="auto">
              <a:xfrm>
                <a:off x="4680" y="4092"/>
                <a:ext cx="2520" cy="842"/>
              </a:xfrm>
              <a:prstGeom prst="ellipse">
                <a:avLst/>
              </a:prstGeom>
              <a:solidFill>
                <a:srgbClr val="FFFF00"/>
              </a:solidFill>
              <a:ln w="9525">
                <a:solidFill>
                  <a:srgbClr val="000000"/>
                </a:solidFill>
                <a:round/>
                <a:headEnd/>
                <a:tailEnd/>
              </a:ln>
            </p:spPr>
            <p:txBody>
              <a:bodyPr/>
              <a:lstStyle/>
              <a:p>
                <a:pPr algn="just" eaLnBrk="0" hangingPunct="0"/>
                <a:r>
                  <a:rPr kumimoji="0" lang="zh-CN" altLang="en-US" sz="900"/>
                  <a:t>建立广义产品模型</a:t>
                </a:r>
              </a:p>
            </p:txBody>
          </p:sp>
          <p:sp>
            <p:nvSpPr>
              <p:cNvPr id="7" name="Text Box 57">
                <a:extLst>
                  <a:ext uri="{FF2B5EF4-FFF2-40B4-BE49-F238E27FC236}">
                    <a16:creationId xmlns:a16="http://schemas.microsoft.com/office/drawing/2014/main" id="{061BBA54-4F17-438D-A13E-7CEE6EE68C92}"/>
                  </a:ext>
                </a:extLst>
              </p:cNvPr>
              <p:cNvSpPr txBox="1">
                <a:spLocks noChangeArrowheads="1"/>
              </p:cNvSpPr>
              <p:nvPr/>
            </p:nvSpPr>
            <p:spPr bwMode="auto">
              <a:xfrm>
                <a:off x="4860" y="2568"/>
                <a:ext cx="2340" cy="1010"/>
              </a:xfrm>
              <a:prstGeom prst="rect">
                <a:avLst/>
              </a:prstGeom>
              <a:solidFill>
                <a:srgbClr val="FFFF00"/>
              </a:solidFill>
              <a:ln w="9525">
                <a:solidFill>
                  <a:srgbClr val="000000"/>
                </a:solidFill>
                <a:miter lim="800000"/>
                <a:headEnd/>
                <a:tailEnd/>
              </a:ln>
            </p:spPr>
            <p:txBody>
              <a:bodyPr/>
              <a:lstStyle/>
              <a:p>
                <a:pPr eaLnBrk="0" hangingPunct="0"/>
                <a:r>
                  <a:rPr kumimoji="0" lang="zh-CN" altLang="en-US" sz="900"/>
                  <a:t>领域知识</a:t>
                </a:r>
              </a:p>
              <a:p>
                <a:pPr algn="just" eaLnBrk="0" hangingPunct="0"/>
                <a:r>
                  <a:rPr kumimoji="0" lang="zh-CN" altLang="en-US" sz="900"/>
                  <a:t>（确定的组件、约束）</a:t>
                </a:r>
                <a:endParaRPr kumimoji="0" lang="zh-CN" altLang="en-US" sz="1000"/>
              </a:p>
            </p:txBody>
          </p:sp>
          <p:sp>
            <p:nvSpPr>
              <p:cNvPr id="8" name="Line 58">
                <a:extLst>
                  <a:ext uri="{FF2B5EF4-FFF2-40B4-BE49-F238E27FC236}">
                    <a16:creationId xmlns:a16="http://schemas.microsoft.com/office/drawing/2014/main" id="{36EEFEE2-8A17-4CB8-9F01-CF7728248A1C}"/>
                  </a:ext>
                </a:extLst>
              </p:cNvPr>
              <p:cNvSpPr>
                <a:spLocks noChangeShapeType="1"/>
              </p:cNvSpPr>
              <p:nvPr/>
            </p:nvSpPr>
            <p:spPr bwMode="auto">
              <a:xfrm>
                <a:off x="5940" y="3554"/>
                <a:ext cx="0" cy="5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Text Box 59">
                <a:extLst>
                  <a:ext uri="{FF2B5EF4-FFF2-40B4-BE49-F238E27FC236}">
                    <a16:creationId xmlns:a16="http://schemas.microsoft.com/office/drawing/2014/main" id="{6CD45B1E-C48A-4B39-9C57-D021C499A404}"/>
                  </a:ext>
                </a:extLst>
              </p:cNvPr>
              <p:cNvSpPr txBox="1">
                <a:spLocks noChangeArrowheads="1"/>
              </p:cNvSpPr>
              <p:nvPr/>
            </p:nvSpPr>
            <p:spPr bwMode="auto">
              <a:xfrm>
                <a:off x="2160" y="4227"/>
                <a:ext cx="1800" cy="504"/>
              </a:xfrm>
              <a:prstGeom prst="rect">
                <a:avLst/>
              </a:prstGeom>
              <a:solidFill>
                <a:srgbClr val="FFFF00"/>
              </a:solidFill>
              <a:ln w="9525">
                <a:solidFill>
                  <a:srgbClr val="000000"/>
                </a:solidFill>
                <a:miter lim="800000"/>
                <a:headEnd/>
                <a:tailEnd/>
              </a:ln>
            </p:spPr>
            <p:txBody>
              <a:bodyPr/>
              <a:lstStyle/>
              <a:p>
                <a:pPr algn="just" eaLnBrk="0" hangingPunct="0"/>
                <a:r>
                  <a:rPr kumimoji="0" lang="zh-CN" altLang="en-US" sz="900" dirty="0"/>
                  <a:t>可使用的建模概念</a:t>
                </a:r>
              </a:p>
            </p:txBody>
          </p:sp>
          <p:sp>
            <p:nvSpPr>
              <p:cNvPr id="10" name="Line 60">
                <a:extLst>
                  <a:ext uri="{FF2B5EF4-FFF2-40B4-BE49-F238E27FC236}">
                    <a16:creationId xmlns:a16="http://schemas.microsoft.com/office/drawing/2014/main" id="{AB72952E-AD11-415A-85AE-A330F7F09ACD}"/>
                  </a:ext>
                </a:extLst>
              </p:cNvPr>
              <p:cNvSpPr>
                <a:spLocks noChangeShapeType="1"/>
              </p:cNvSpPr>
              <p:nvPr/>
            </p:nvSpPr>
            <p:spPr bwMode="auto">
              <a:xfrm>
                <a:off x="3960" y="4395"/>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Oval 61">
                <a:extLst>
                  <a:ext uri="{FF2B5EF4-FFF2-40B4-BE49-F238E27FC236}">
                    <a16:creationId xmlns:a16="http://schemas.microsoft.com/office/drawing/2014/main" id="{4DBC2EC9-BE50-4573-88BE-02ECD680C8D2}"/>
                  </a:ext>
                </a:extLst>
              </p:cNvPr>
              <p:cNvSpPr>
                <a:spLocks noChangeArrowheads="1"/>
              </p:cNvSpPr>
              <p:nvPr/>
            </p:nvSpPr>
            <p:spPr bwMode="auto">
              <a:xfrm>
                <a:off x="4680" y="5404"/>
                <a:ext cx="2700" cy="841"/>
              </a:xfrm>
              <a:prstGeom prst="ellipse">
                <a:avLst/>
              </a:prstGeom>
              <a:solidFill>
                <a:srgbClr val="FFFF00"/>
              </a:solidFill>
              <a:ln w="9525">
                <a:solidFill>
                  <a:srgbClr val="000000"/>
                </a:solidFill>
                <a:round/>
                <a:headEnd/>
                <a:tailEnd/>
              </a:ln>
            </p:spPr>
            <p:txBody>
              <a:bodyPr/>
              <a:lstStyle/>
              <a:p>
                <a:pPr algn="just" eaLnBrk="0" hangingPunct="0"/>
                <a:r>
                  <a:rPr kumimoji="0" lang="zh-CN" altLang="en-US" sz="900"/>
                  <a:t>检验模型语法正确性</a:t>
                </a:r>
              </a:p>
            </p:txBody>
          </p:sp>
          <p:sp>
            <p:nvSpPr>
              <p:cNvPr id="12" name="Text Box 62">
                <a:extLst>
                  <a:ext uri="{FF2B5EF4-FFF2-40B4-BE49-F238E27FC236}">
                    <a16:creationId xmlns:a16="http://schemas.microsoft.com/office/drawing/2014/main" id="{6BF3CD08-6F08-4420-8932-F06BF2B5BF42}"/>
                  </a:ext>
                </a:extLst>
              </p:cNvPr>
              <p:cNvSpPr txBox="1">
                <a:spLocks noChangeArrowheads="1"/>
              </p:cNvSpPr>
              <p:nvPr/>
            </p:nvSpPr>
            <p:spPr bwMode="auto">
              <a:xfrm>
                <a:off x="1980" y="5572"/>
                <a:ext cx="1800" cy="505"/>
              </a:xfrm>
              <a:prstGeom prst="rect">
                <a:avLst/>
              </a:prstGeom>
              <a:solidFill>
                <a:srgbClr val="FFFF00"/>
              </a:solidFill>
              <a:ln w="9525">
                <a:solidFill>
                  <a:srgbClr val="000000"/>
                </a:solidFill>
                <a:miter lim="800000"/>
                <a:headEnd/>
                <a:tailEnd/>
              </a:ln>
            </p:spPr>
            <p:txBody>
              <a:bodyPr/>
              <a:lstStyle/>
              <a:p>
                <a:pPr algn="just" eaLnBrk="0" hangingPunct="0"/>
                <a:r>
                  <a:rPr kumimoji="0" lang="zh-CN" altLang="en-US" sz="900"/>
                  <a:t>原型的合适规则</a:t>
                </a:r>
              </a:p>
            </p:txBody>
          </p:sp>
          <p:sp>
            <p:nvSpPr>
              <p:cNvPr id="13" name="Line 63">
                <a:extLst>
                  <a:ext uri="{FF2B5EF4-FFF2-40B4-BE49-F238E27FC236}">
                    <a16:creationId xmlns:a16="http://schemas.microsoft.com/office/drawing/2014/main" id="{4D4F51CE-3AF8-4714-8F99-43A1182B1DC2}"/>
                  </a:ext>
                </a:extLst>
              </p:cNvPr>
              <p:cNvSpPr>
                <a:spLocks noChangeShapeType="1"/>
              </p:cNvSpPr>
              <p:nvPr/>
            </p:nvSpPr>
            <p:spPr bwMode="auto">
              <a:xfrm>
                <a:off x="5940" y="4900"/>
                <a:ext cx="0" cy="5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64">
                <a:extLst>
                  <a:ext uri="{FF2B5EF4-FFF2-40B4-BE49-F238E27FC236}">
                    <a16:creationId xmlns:a16="http://schemas.microsoft.com/office/drawing/2014/main" id="{23E03756-4068-4C99-96B7-729C32EA2B08}"/>
                  </a:ext>
                </a:extLst>
              </p:cNvPr>
              <p:cNvSpPr>
                <a:spLocks noChangeShapeType="1"/>
              </p:cNvSpPr>
              <p:nvPr/>
            </p:nvSpPr>
            <p:spPr bwMode="auto">
              <a:xfrm>
                <a:off x="3780" y="5741"/>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Oval 65">
                <a:extLst>
                  <a:ext uri="{FF2B5EF4-FFF2-40B4-BE49-F238E27FC236}">
                    <a16:creationId xmlns:a16="http://schemas.microsoft.com/office/drawing/2014/main" id="{C450B493-5DFE-4CD4-B17B-0830CBE03352}"/>
                  </a:ext>
                </a:extLst>
              </p:cNvPr>
              <p:cNvSpPr>
                <a:spLocks noChangeArrowheads="1"/>
              </p:cNvSpPr>
              <p:nvPr/>
            </p:nvSpPr>
            <p:spPr bwMode="auto">
              <a:xfrm>
                <a:off x="4500" y="6750"/>
                <a:ext cx="2880" cy="673"/>
              </a:xfrm>
              <a:prstGeom prst="ellipse">
                <a:avLst/>
              </a:prstGeom>
              <a:solidFill>
                <a:srgbClr val="FFFF00"/>
              </a:solidFill>
              <a:ln w="9525">
                <a:solidFill>
                  <a:srgbClr val="000000"/>
                </a:solidFill>
                <a:round/>
                <a:headEnd/>
                <a:tailEnd/>
              </a:ln>
            </p:spPr>
            <p:txBody>
              <a:bodyPr/>
              <a:lstStyle/>
              <a:p>
                <a:pPr eaLnBrk="0" hangingPunct="0"/>
                <a:r>
                  <a:rPr kumimoji="0" lang="zh-CN" altLang="en-US" sz="900"/>
                  <a:t>生成知识库</a:t>
                </a:r>
              </a:p>
            </p:txBody>
          </p:sp>
          <p:sp>
            <p:nvSpPr>
              <p:cNvPr id="16" name="Line 66">
                <a:extLst>
                  <a:ext uri="{FF2B5EF4-FFF2-40B4-BE49-F238E27FC236}">
                    <a16:creationId xmlns:a16="http://schemas.microsoft.com/office/drawing/2014/main" id="{34E656A1-C36D-434C-B654-F85F4F226158}"/>
                  </a:ext>
                </a:extLst>
              </p:cNvPr>
              <p:cNvSpPr>
                <a:spLocks noChangeShapeType="1"/>
              </p:cNvSpPr>
              <p:nvPr/>
            </p:nvSpPr>
            <p:spPr bwMode="auto">
              <a:xfrm>
                <a:off x="5940" y="6245"/>
                <a:ext cx="0" cy="5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67">
                <a:extLst>
                  <a:ext uri="{FF2B5EF4-FFF2-40B4-BE49-F238E27FC236}">
                    <a16:creationId xmlns:a16="http://schemas.microsoft.com/office/drawing/2014/main" id="{856625BB-8C0B-4A3A-A3D9-AA6CBE4EF8B3}"/>
                  </a:ext>
                </a:extLst>
              </p:cNvPr>
              <p:cNvSpPr txBox="1">
                <a:spLocks noChangeArrowheads="1"/>
              </p:cNvSpPr>
              <p:nvPr/>
            </p:nvSpPr>
            <p:spPr bwMode="auto">
              <a:xfrm>
                <a:off x="2160" y="6750"/>
                <a:ext cx="1260" cy="505"/>
              </a:xfrm>
              <a:prstGeom prst="rect">
                <a:avLst/>
              </a:prstGeom>
              <a:solidFill>
                <a:srgbClr val="FFFF00"/>
              </a:solidFill>
              <a:ln w="9525">
                <a:solidFill>
                  <a:srgbClr val="000000"/>
                </a:solidFill>
                <a:miter lim="800000"/>
                <a:headEnd/>
                <a:tailEnd/>
              </a:ln>
            </p:spPr>
            <p:txBody>
              <a:bodyPr/>
              <a:lstStyle/>
              <a:p>
                <a:pPr algn="just" eaLnBrk="0" hangingPunct="0"/>
                <a:r>
                  <a:rPr kumimoji="0" lang="zh-CN" altLang="en-US" sz="900"/>
                  <a:t>转换规则</a:t>
                </a:r>
              </a:p>
            </p:txBody>
          </p:sp>
          <p:sp>
            <p:nvSpPr>
              <p:cNvPr id="18" name="Line 68">
                <a:extLst>
                  <a:ext uri="{FF2B5EF4-FFF2-40B4-BE49-F238E27FC236}">
                    <a16:creationId xmlns:a16="http://schemas.microsoft.com/office/drawing/2014/main" id="{8D34CDAE-9D57-4EA9-A65C-DAFF53600C77}"/>
                  </a:ext>
                </a:extLst>
              </p:cNvPr>
              <p:cNvSpPr>
                <a:spLocks noChangeShapeType="1"/>
              </p:cNvSpPr>
              <p:nvPr/>
            </p:nvSpPr>
            <p:spPr bwMode="auto">
              <a:xfrm>
                <a:off x="3420" y="7087"/>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69">
                <a:extLst>
                  <a:ext uri="{FF2B5EF4-FFF2-40B4-BE49-F238E27FC236}">
                    <a16:creationId xmlns:a16="http://schemas.microsoft.com/office/drawing/2014/main" id="{F3A48E70-D16A-419A-A1FC-E9F29A57AC3C}"/>
                  </a:ext>
                </a:extLst>
              </p:cNvPr>
              <p:cNvSpPr txBox="1">
                <a:spLocks noChangeArrowheads="1"/>
              </p:cNvSpPr>
              <p:nvPr/>
            </p:nvSpPr>
            <p:spPr bwMode="auto">
              <a:xfrm>
                <a:off x="2160" y="8096"/>
                <a:ext cx="1440" cy="505"/>
              </a:xfrm>
              <a:prstGeom prst="rect">
                <a:avLst/>
              </a:prstGeom>
              <a:solidFill>
                <a:srgbClr val="FFFF00"/>
              </a:solidFill>
              <a:ln w="9525">
                <a:solidFill>
                  <a:srgbClr val="000000"/>
                </a:solidFill>
                <a:miter lim="800000"/>
                <a:headEnd/>
                <a:tailEnd/>
              </a:ln>
            </p:spPr>
            <p:txBody>
              <a:bodyPr/>
              <a:lstStyle/>
              <a:p>
                <a:pPr algn="just" eaLnBrk="0" hangingPunct="0"/>
                <a:r>
                  <a:rPr kumimoji="0" lang="zh-CN" altLang="en-US" sz="900"/>
                  <a:t>用户需求</a:t>
                </a:r>
              </a:p>
            </p:txBody>
          </p:sp>
          <p:sp>
            <p:nvSpPr>
              <p:cNvPr id="20" name="Oval 70">
                <a:extLst>
                  <a:ext uri="{FF2B5EF4-FFF2-40B4-BE49-F238E27FC236}">
                    <a16:creationId xmlns:a16="http://schemas.microsoft.com/office/drawing/2014/main" id="{52AD035D-89F6-41EE-8A7C-A23D36AD4AF3}"/>
                  </a:ext>
                </a:extLst>
              </p:cNvPr>
              <p:cNvSpPr>
                <a:spLocks noChangeArrowheads="1"/>
              </p:cNvSpPr>
              <p:nvPr/>
            </p:nvSpPr>
            <p:spPr bwMode="auto">
              <a:xfrm>
                <a:off x="4140" y="7928"/>
                <a:ext cx="3780" cy="841"/>
              </a:xfrm>
              <a:prstGeom prst="ellipse">
                <a:avLst/>
              </a:prstGeom>
              <a:solidFill>
                <a:srgbClr val="FFFF00"/>
              </a:solidFill>
              <a:ln w="9525">
                <a:solidFill>
                  <a:srgbClr val="000000"/>
                </a:solidFill>
                <a:round/>
                <a:headEnd/>
                <a:tailEnd/>
              </a:ln>
            </p:spPr>
            <p:txBody>
              <a:bodyPr/>
              <a:lstStyle/>
              <a:p>
                <a:pPr algn="just" eaLnBrk="0" hangingPunct="0">
                  <a:spcBef>
                    <a:spcPts val="600"/>
                  </a:spcBef>
                </a:pPr>
                <a:r>
                  <a:rPr kumimoji="0" lang="zh-CN" altLang="en-US" sz="900">
                    <a:latin typeface="宋体" panose="02010600030101010101" pitchFamily="2" charset="-122"/>
                  </a:rPr>
                  <a:t>调用配置推理机计算有效配置</a:t>
                </a:r>
                <a:endParaRPr kumimoji="0" lang="zh-CN" altLang="en-US" sz="1400">
                  <a:latin typeface="宋体" panose="02010600030101010101" pitchFamily="2" charset="-122"/>
                </a:endParaRPr>
              </a:p>
            </p:txBody>
          </p:sp>
          <p:sp>
            <p:nvSpPr>
              <p:cNvPr id="21" name="Line 71">
                <a:extLst>
                  <a:ext uri="{FF2B5EF4-FFF2-40B4-BE49-F238E27FC236}">
                    <a16:creationId xmlns:a16="http://schemas.microsoft.com/office/drawing/2014/main" id="{10500FD5-9B2A-4774-AFB1-0AE9B4A4DD8D}"/>
                  </a:ext>
                </a:extLst>
              </p:cNvPr>
              <p:cNvSpPr>
                <a:spLocks noChangeShapeType="1"/>
              </p:cNvSpPr>
              <p:nvPr/>
            </p:nvSpPr>
            <p:spPr bwMode="auto">
              <a:xfrm>
                <a:off x="3600" y="8264"/>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72">
                <a:extLst>
                  <a:ext uri="{FF2B5EF4-FFF2-40B4-BE49-F238E27FC236}">
                    <a16:creationId xmlns:a16="http://schemas.microsoft.com/office/drawing/2014/main" id="{D3F2CFCC-ADBB-4C81-A9B1-305B92DD4760}"/>
                  </a:ext>
                </a:extLst>
              </p:cNvPr>
              <p:cNvSpPr>
                <a:spLocks noChangeShapeType="1"/>
              </p:cNvSpPr>
              <p:nvPr/>
            </p:nvSpPr>
            <p:spPr bwMode="auto">
              <a:xfrm>
                <a:off x="5940" y="7423"/>
                <a:ext cx="0" cy="5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3" name="Group 73">
                <a:extLst>
                  <a:ext uri="{FF2B5EF4-FFF2-40B4-BE49-F238E27FC236}">
                    <a16:creationId xmlns:a16="http://schemas.microsoft.com/office/drawing/2014/main" id="{46E01D1B-C70F-4CD8-AC0F-8042D175AD75}"/>
                  </a:ext>
                </a:extLst>
              </p:cNvPr>
              <p:cNvGrpSpPr>
                <a:grpSpLocks/>
              </p:cNvGrpSpPr>
              <p:nvPr/>
            </p:nvGrpSpPr>
            <p:grpSpPr bwMode="auto">
              <a:xfrm>
                <a:off x="7740" y="3722"/>
                <a:ext cx="2340" cy="1850"/>
                <a:chOff x="7560" y="4872"/>
                <a:chExt cx="2340" cy="1716"/>
              </a:xfrm>
            </p:grpSpPr>
            <p:sp>
              <p:nvSpPr>
                <p:cNvPr id="34" name="Rectangle 74">
                  <a:extLst>
                    <a:ext uri="{FF2B5EF4-FFF2-40B4-BE49-F238E27FC236}">
                      <a16:creationId xmlns:a16="http://schemas.microsoft.com/office/drawing/2014/main" id="{6D62FC2A-DB4D-4CE5-B91A-CB4C1E94AF1F}"/>
                    </a:ext>
                  </a:extLst>
                </p:cNvPr>
                <p:cNvSpPr>
                  <a:spLocks noChangeArrowheads="1"/>
                </p:cNvSpPr>
                <p:nvPr/>
              </p:nvSpPr>
              <p:spPr bwMode="auto">
                <a:xfrm>
                  <a:off x="7560" y="4872"/>
                  <a:ext cx="2340" cy="1716"/>
                </a:xfrm>
                <a:prstGeom prst="rect">
                  <a:avLst/>
                </a:prstGeom>
                <a:solidFill>
                  <a:srgbClr val="FFFF00"/>
                </a:solidFill>
                <a:ln w="9525">
                  <a:solidFill>
                    <a:srgbClr val="000000"/>
                  </a:solidFill>
                  <a:miter lim="800000"/>
                  <a:headEnd/>
                  <a:tailEnd/>
                </a:ln>
              </p:spPr>
              <p:txBody>
                <a:bodyPr/>
                <a:lstStyle/>
                <a:p>
                  <a:endParaRPr lang="zh-CN" altLang="en-US"/>
                </a:p>
              </p:txBody>
            </p:sp>
            <p:sp>
              <p:nvSpPr>
                <p:cNvPr id="35" name="Rectangle 75">
                  <a:extLst>
                    <a:ext uri="{FF2B5EF4-FFF2-40B4-BE49-F238E27FC236}">
                      <a16:creationId xmlns:a16="http://schemas.microsoft.com/office/drawing/2014/main" id="{CAB542F8-4648-4C4B-8C02-0141D98355E3}"/>
                    </a:ext>
                  </a:extLst>
                </p:cNvPr>
                <p:cNvSpPr>
                  <a:spLocks noChangeArrowheads="1"/>
                </p:cNvSpPr>
                <p:nvPr/>
              </p:nvSpPr>
              <p:spPr bwMode="auto">
                <a:xfrm>
                  <a:off x="8460" y="5028"/>
                  <a:ext cx="36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36" name="Rectangle 76">
                  <a:extLst>
                    <a:ext uri="{FF2B5EF4-FFF2-40B4-BE49-F238E27FC236}">
                      <a16:creationId xmlns:a16="http://schemas.microsoft.com/office/drawing/2014/main" id="{22DB883D-C461-4330-A610-3BF52ED1A02B}"/>
                    </a:ext>
                  </a:extLst>
                </p:cNvPr>
                <p:cNvSpPr>
                  <a:spLocks noChangeArrowheads="1"/>
                </p:cNvSpPr>
                <p:nvPr/>
              </p:nvSpPr>
              <p:spPr bwMode="auto">
                <a:xfrm>
                  <a:off x="7920" y="5340"/>
                  <a:ext cx="36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37" name="Rectangle 77">
                  <a:extLst>
                    <a:ext uri="{FF2B5EF4-FFF2-40B4-BE49-F238E27FC236}">
                      <a16:creationId xmlns:a16="http://schemas.microsoft.com/office/drawing/2014/main" id="{37318D28-C4FA-4268-862C-17F03896D636}"/>
                    </a:ext>
                  </a:extLst>
                </p:cNvPr>
                <p:cNvSpPr>
                  <a:spLocks noChangeArrowheads="1"/>
                </p:cNvSpPr>
                <p:nvPr/>
              </p:nvSpPr>
              <p:spPr bwMode="auto">
                <a:xfrm>
                  <a:off x="8460" y="5340"/>
                  <a:ext cx="36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38" name="Rectangle 78">
                  <a:extLst>
                    <a:ext uri="{FF2B5EF4-FFF2-40B4-BE49-F238E27FC236}">
                      <a16:creationId xmlns:a16="http://schemas.microsoft.com/office/drawing/2014/main" id="{0DC0331C-A295-41AE-A454-30EAC4C36EEC}"/>
                    </a:ext>
                  </a:extLst>
                </p:cNvPr>
                <p:cNvSpPr>
                  <a:spLocks noChangeArrowheads="1"/>
                </p:cNvSpPr>
                <p:nvPr/>
              </p:nvSpPr>
              <p:spPr bwMode="auto">
                <a:xfrm>
                  <a:off x="9000" y="5340"/>
                  <a:ext cx="36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39" name="Rectangle 79">
                  <a:extLst>
                    <a:ext uri="{FF2B5EF4-FFF2-40B4-BE49-F238E27FC236}">
                      <a16:creationId xmlns:a16="http://schemas.microsoft.com/office/drawing/2014/main" id="{3C193CC2-D740-4BB7-92AB-C19F259A2295}"/>
                    </a:ext>
                  </a:extLst>
                </p:cNvPr>
                <p:cNvSpPr>
                  <a:spLocks noChangeArrowheads="1"/>
                </p:cNvSpPr>
                <p:nvPr/>
              </p:nvSpPr>
              <p:spPr bwMode="auto">
                <a:xfrm>
                  <a:off x="8280" y="5808"/>
                  <a:ext cx="36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40" name="Rectangle 80">
                  <a:extLst>
                    <a:ext uri="{FF2B5EF4-FFF2-40B4-BE49-F238E27FC236}">
                      <a16:creationId xmlns:a16="http://schemas.microsoft.com/office/drawing/2014/main" id="{52CE0484-F53D-48B2-95FF-BB612A0C07A6}"/>
                    </a:ext>
                  </a:extLst>
                </p:cNvPr>
                <p:cNvSpPr>
                  <a:spLocks noChangeArrowheads="1"/>
                </p:cNvSpPr>
                <p:nvPr/>
              </p:nvSpPr>
              <p:spPr bwMode="auto">
                <a:xfrm>
                  <a:off x="8820" y="5808"/>
                  <a:ext cx="36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41" name="Rectangle 81">
                  <a:extLst>
                    <a:ext uri="{FF2B5EF4-FFF2-40B4-BE49-F238E27FC236}">
                      <a16:creationId xmlns:a16="http://schemas.microsoft.com/office/drawing/2014/main" id="{B605DD1A-64AA-489B-86C4-10F7CECFD323}"/>
                    </a:ext>
                  </a:extLst>
                </p:cNvPr>
                <p:cNvSpPr>
                  <a:spLocks noChangeArrowheads="1"/>
                </p:cNvSpPr>
                <p:nvPr/>
              </p:nvSpPr>
              <p:spPr bwMode="auto">
                <a:xfrm>
                  <a:off x="7740" y="6276"/>
                  <a:ext cx="36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42" name="Rectangle 82">
                  <a:extLst>
                    <a:ext uri="{FF2B5EF4-FFF2-40B4-BE49-F238E27FC236}">
                      <a16:creationId xmlns:a16="http://schemas.microsoft.com/office/drawing/2014/main" id="{C22205AF-5C6E-41AB-83F9-823664A567DC}"/>
                    </a:ext>
                  </a:extLst>
                </p:cNvPr>
                <p:cNvSpPr>
                  <a:spLocks noChangeArrowheads="1"/>
                </p:cNvSpPr>
                <p:nvPr/>
              </p:nvSpPr>
              <p:spPr bwMode="auto">
                <a:xfrm>
                  <a:off x="8280" y="6276"/>
                  <a:ext cx="36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43" name="Rectangle 83">
                  <a:extLst>
                    <a:ext uri="{FF2B5EF4-FFF2-40B4-BE49-F238E27FC236}">
                      <a16:creationId xmlns:a16="http://schemas.microsoft.com/office/drawing/2014/main" id="{A55F7F43-BF20-48A9-9848-55EB8759A4B7}"/>
                    </a:ext>
                  </a:extLst>
                </p:cNvPr>
                <p:cNvSpPr>
                  <a:spLocks noChangeArrowheads="1"/>
                </p:cNvSpPr>
                <p:nvPr/>
              </p:nvSpPr>
              <p:spPr bwMode="auto">
                <a:xfrm>
                  <a:off x="8820" y="6276"/>
                  <a:ext cx="360" cy="156"/>
                </a:xfrm>
                <a:prstGeom prst="rect">
                  <a:avLst/>
                </a:prstGeom>
                <a:solidFill>
                  <a:srgbClr val="FFFF00"/>
                </a:solidFill>
                <a:ln w="9525">
                  <a:solidFill>
                    <a:srgbClr val="000000"/>
                  </a:solidFill>
                  <a:miter lim="800000"/>
                  <a:headEnd/>
                  <a:tailEnd/>
                </a:ln>
              </p:spPr>
              <p:txBody>
                <a:bodyPr/>
                <a:lstStyle/>
                <a:p>
                  <a:endParaRPr lang="zh-CN" altLang="en-US"/>
                </a:p>
              </p:txBody>
            </p:sp>
            <p:sp>
              <p:nvSpPr>
                <p:cNvPr id="44" name="Line 84">
                  <a:extLst>
                    <a:ext uri="{FF2B5EF4-FFF2-40B4-BE49-F238E27FC236}">
                      <a16:creationId xmlns:a16="http://schemas.microsoft.com/office/drawing/2014/main" id="{19571F90-A0CC-4C38-8AF2-849BECA18B53}"/>
                    </a:ext>
                  </a:extLst>
                </p:cNvPr>
                <p:cNvSpPr>
                  <a:spLocks noChangeShapeType="1"/>
                </p:cNvSpPr>
                <p:nvPr/>
              </p:nvSpPr>
              <p:spPr bwMode="auto">
                <a:xfrm flipH="1">
                  <a:off x="8100" y="5184"/>
                  <a:ext cx="36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85">
                  <a:extLst>
                    <a:ext uri="{FF2B5EF4-FFF2-40B4-BE49-F238E27FC236}">
                      <a16:creationId xmlns:a16="http://schemas.microsoft.com/office/drawing/2014/main" id="{C7786E7A-E99F-4710-B2ED-BFCA698E3101}"/>
                    </a:ext>
                  </a:extLst>
                </p:cNvPr>
                <p:cNvSpPr>
                  <a:spLocks noChangeShapeType="1"/>
                </p:cNvSpPr>
                <p:nvPr/>
              </p:nvSpPr>
              <p:spPr bwMode="auto">
                <a:xfrm>
                  <a:off x="8640" y="5184"/>
                  <a:ext cx="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86">
                  <a:extLst>
                    <a:ext uri="{FF2B5EF4-FFF2-40B4-BE49-F238E27FC236}">
                      <a16:creationId xmlns:a16="http://schemas.microsoft.com/office/drawing/2014/main" id="{7F79A866-2BC9-46FD-8D64-4E48F2328E66}"/>
                    </a:ext>
                  </a:extLst>
                </p:cNvPr>
                <p:cNvSpPr>
                  <a:spLocks noChangeShapeType="1"/>
                </p:cNvSpPr>
                <p:nvPr/>
              </p:nvSpPr>
              <p:spPr bwMode="auto">
                <a:xfrm>
                  <a:off x="8640" y="5184"/>
                  <a:ext cx="54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87">
                  <a:extLst>
                    <a:ext uri="{FF2B5EF4-FFF2-40B4-BE49-F238E27FC236}">
                      <a16:creationId xmlns:a16="http://schemas.microsoft.com/office/drawing/2014/main" id="{B83F0FC7-8E4C-4403-8C4F-15F178AF2EC9}"/>
                    </a:ext>
                  </a:extLst>
                </p:cNvPr>
                <p:cNvSpPr>
                  <a:spLocks noChangeShapeType="1"/>
                </p:cNvSpPr>
                <p:nvPr/>
              </p:nvSpPr>
              <p:spPr bwMode="auto">
                <a:xfrm flipH="1">
                  <a:off x="8460" y="5496"/>
                  <a:ext cx="18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88">
                  <a:extLst>
                    <a:ext uri="{FF2B5EF4-FFF2-40B4-BE49-F238E27FC236}">
                      <a16:creationId xmlns:a16="http://schemas.microsoft.com/office/drawing/2014/main" id="{8C9EC770-9C9D-458E-9936-0C1329496931}"/>
                    </a:ext>
                  </a:extLst>
                </p:cNvPr>
                <p:cNvSpPr>
                  <a:spLocks noChangeShapeType="1"/>
                </p:cNvSpPr>
                <p:nvPr/>
              </p:nvSpPr>
              <p:spPr bwMode="auto">
                <a:xfrm>
                  <a:off x="8640" y="54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89">
                  <a:extLst>
                    <a:ext uri="{FF2B5EF4-FFF2-40B4-BE49-F238E27FC236}">
                      <a16:creationId xmlns:a16="http://schemas.microsoft.com/office/drawing/2014/main" id="{0DED3E7D-FC21-488D-AA82-FA0092F6386E}"/>
                    </a:ext>
                  </a:extLst>
                </p:cNvPr>
                <p:cNvSpPr>
                  <a:spLocks noChangeShapeType="1"/>
                </p:cNvSpPr>
                <p:nvPr/>
              </p:nvSpPr>
              <p:spPr bwMode="auto">
                <a:xfrm flipH="1">
                  <a:off x="7920" y="5964"/>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90">
                  <a:extLst>
                    <a:ext uri="{FF2B5EF4-FFF2-40B4-BE49-F238E27FC236}">
                      <a16:creationId xmlns:a16="http://schemas.microsoft.com/office/drawing/2014/main" id="{EF7F054A-295C-4A3F-BC6B-B0B9A8210DC5}"/>
                    </a:ext>
                  </a:extLst>
                </p:cNvPr>
                <p:cNvSpPr>
                  <a:spLocks noChangeShapeType="1"/>
                </p:cNvSpPr>
                <p:nvPr/>
              </p:nvSpPr>
              <p:spPr bwMode="auto">
                <a:xfrm>
                  <a:off x="8460" y="59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91">
                  <a:extLst>
                    <a:ext uri="{FF2B5EF4-FFF2-40B4-BE49-F238E27FC236}">
                      <a16:creationId xmlns:a16="http://schemas.microsoft.com/office/drawing/2014/main" id="{02E3211B-CB47-4524-A310-31945B9AF231}"/>
                    </a:ext>
                  </a:extLst>
                </p:cNvPr>
                <p:cNvSpPr>
                  <a:spLocks noChangeShapeType="1"/>
                </p:cNvSpPr>
                <p:nvPr/>
              </p:nvSpPr>
              <p:spPr bwMode="auto">
                <a:xfrm>
                  <a:off x="8460" y="5964"/>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 name="Oval 92">
                <a:extLst>
                  <a:ext uri="{FF2B5EF4-FFF2-40B4-BE49-F238E27FC236}">
                    <a16:creationId xmlns:a16="http://schemas.microsoft.com/office/drawing/2014/main" id="{23F2D8BE-6D7C-47A9-9997-93A3E381A4B9}"/>
                  </a:ext>
                </a:extLst>
              </p:cNvPr>
              <p:cNvSpPr>
                <a:spLocks noChangeArrowheads="1"/>
              </p:cNvSpPr>
              <p:nvPr/>
            </p:nvSpPr>
            <p:spPr bwMode="auto">
              <a:xfrm>
                <a:off x="4500" y="9947"/>
                <a:ext cx="2880" cy="673"/>
              </a:xfrm>
              <a:prstGeom prst="ellipse">
                <a:avLst/>
              </a:prstGeom>
              <a:solidFill>
                <a:srgbClr val="FFFF00"/>
              </a:solidFill>
              <a:ln w="9525">
                <a:solidFill>
                  <a:srgbClr val="000000"/>
                </a:solidFill>
                <a:round/>
                <a:headEnd/>
                <a:tailEnd/>
              </a:ln>
            </p:spPr>
            <p:txBody>
              <a:bodyPr/>
              <a:lstStyle/>
              <a:p>
                <a:pPr eaLnBrk="0" hangingPunct="0"/>
                <a:r>
                  <a:rPr kumimoji="0" lang="zh-CN" altLang="en-US" sz="900"/>
                  <a:t>选取有效配置</a:t>
                </a:r>
              </a:p>
            </p:txBody>
          </p:sp>
          <p:sp>
            <p:nvSpPr>
              <p:cNvPr id="25" name="Line 93">
                <a:extLst>
                  <a:ext uri="{FF2B5EF4-FFF2-40B4-BE49-F238E27FC236}">
                    <a16:creationId xmlns:a16="http://schemas.microsoft.com/office/drawing/2014/main" id="{6F7C85B2-B80E-48B3-9E4A-BF7C5A835857}"/>
                  </a:ext>
                </a:extLst>
              </p:cNvPr>
              <p:cNvSpPr>
                <a:spLocks noChangeShapeType="1"/>
              </p:cNvSpPr>
              <p:nvPr/>
            </p:nvSpPr>
            <p:spPr bwMode="auto">
              <a:xfrm>
                <a:off x="5940" y="8772"/>
                <a:ext cx="0" cy="11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Oval 94">
                <a:extLst>
                  <a:ext uri="{FF2B5EF4-FFF2-40B4-BE49-F238E27FC236}">
                    <a16:creationId xmlns:a16="http://schemas.microsoft.com/office/drawing/2014/main" id="{1887A1CA-3AC9-4FC9-B9FD-37F69AA218EE}"/>
                  </a:ext>
                </a:extLst>
              </p:cNvPr>
              <p:cNvSpPr>
                <a:spLocks noChangeArrowheads="1"/>
              </p:cNvSpPr>
              <p:nvPr/>
            </p:nvSpPr>
            <p:spPr bwMode="auto">
              <a:xfrm>
                <a:off x="1980" y="9105"/>
                <a:ext cx="2340" cy="673"/>
              </a:xfrm>
              <a:prstGeom prst="ellipse">
                <a:avLst/>
              </a:prstGeom>
              <a:solidFill>
                <a:srgbClr val="FFFF00"/>
              </a:solidFill>
              <a:ln w="9525">
                <a:solidFill>
                  <a:srgbClr val="000000"/>
                </a:solidFill>
                <a:round/>
                <a:headEnd/>
                <a:tailEnd/>
              </a:ln>
            </p:spPr>
            <p:txBody>
              <a:bodyPr/>
              <a:lstStyle/>
              <a:p>
                <a:pPr eaLnBrk="0" hangingPunct="0"/>
                <a:r>
                  <a:rPr kumimoji="0" lang="zh-CN" altLang="en-US" sz="900"/>
                  <a:t>冲突解释</a:t>
                </a:r>
              </a:p>
            </p:txBody>
          </p:sp>
          <p:sp>
            <p:nvSpPr>
              <p:cNvPr id="27" name="Line 95">
                <a:extLst>
                  <a:ext uri="{FF2B5EF4-FFF2-40B4-BE49-F238E27FC236}">
                    <a16:creationId xmlns:a16="http://schemas.microsoft.com/office/drawing/2014/main" id="{133A54B1-867D-4F51-82A7-C9C836DE5E4D}"/>
                  </a:ext>
                </a:extLst>
              </p:cNvPr>
              <p:cNvSpPr>
                <a:spLocks noChangeShapeType="1"/>
              </p:cNvSpPr>
              <p:nvPr/>
            </p:nvSpPr>
            <p:spPr bwMode="auto">
              <a:xfrm flipH="1">
                <a:off x="4140" y="8769"/>
                <a:ext cx="720" cy="5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96">
                <a:extLst>
                  <a:ext uri="{FF2B5EF4-FFF2-40B4-BE49-F238E27FC236}">
                    <a16:creationId xmlns:a16="http://schemas.microsoft.com/office/drawing/2014/main" id="{A6EDDA07-C412-4FC8-9AD3-5E210EF45885}"/>
                  </a:ext>
                </a:extLst>
              </p:cNvPr>
              <p:cNvSpPr>
                <a:spLocks noChangeShapeType="1"/>
              </p:cNvSpPr>
              <p:nvPr/>
            </p:nvSpPr>
            <p:spPr bwMode="auto">
              <a:xfrm flipV="1">
                <a:off x="2880" y="8601"/>
                <a:ext cx="0" cy="5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Oval 97">
                <a:extLst>
                  <a:ext uri="{FF2B5EF4-FFF2-40B4-BE49-F238E27FC236}">
                    <a16:creationId xmlns:a16="http://schemas.microsoft.com/office/drawing/2014/main" id="{845A6492-BC29-4CA4-B5E4-BA517ED73BDD}"/>
                  </a:ext>
                </a:extLst>
              </p:cNvPr>
              <p:cNvSpPr>
                <a:spLocks noChangeArrowheads="1"/>
              </p:cNvSpPr>
              <p:nvPr/>
            </p:nvSpPr>
            <p:spPr bwMode="auto">
              <a:xfrm>
                <a:off x="8100" y="9947"/>
                <a:ext cx="2160" cy="673"/>
              </a:xfrm>
              <a:prstGeom prst="ellipse">
                <a:avLst/>
              </a:prstGeom>
              <a:solidFill>
                <a:srgbClr val="FFFF00"/>
              </a:solidFill>
              <a:ln w="9525">
                <a:solidFill>
                  <a:srgbClr val="000000"/>
                </a:solidFill>
                <a:round/>
                <a:headEnd/>
                <a:tailEnd/>
              </a:ln>
            </p:spPr>
            <p:txBody>
              <a:bodyPr/>
              <a:lstStyle/>
              <a:p>
                <a:pPr eaLnBrk="0" hangingPunct="0"/>
                <a:r>
                  <a:rPr kumimoji="0" lang="zh-CN" altLang="en-US" sz="900"/>
                  <a:t>产品变形注册</a:t>
                </a:r>
              </a:p>
            </p:txBody>
          </p:sp>
          <p:sp>
            <p:nvSpPr>
              <p:cNvPr id="30" name="Line 98">
                <a:extLst>
                  <a:ext uri="{FF2B5EF4-FFF2-40B4-BE49-F238E27FC236}">
                    <a16:creationId xmlns:a16="http://schemas.microsoft.com/office/drawing/2014/main" id="{26AFEE9B-A90B-4AE5-85CF-B1F6CB91DC9D}"/>
                  </a:ext>
                </a:extLst>
              </p:cNvPr>
              <p:cNvSpPr>
                <a:spLocks noChangeShapeType="1"/>
              </p:cNvSpPr>
              <p:nvPr/>
            </p:nvSpPr>
            <p:spPr bwMode="auto">
              <a:xfrm>
                <a:off x="7380" y="10283"/>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99">
                <a:extLst>
                  <a:ext uri="{FF2B5EF4-FFF2-40B4-BE49-F238E27FC236}">
                    <a16:creationId xmlns:a16="http://schemas.microsoft.com/office/drawing/2014/main" id="{5A74387B-9DB2-4B54-A368-F8B89AD42477}"/>
                  </a:ext>
                </a:extLst>
              </p:cNvPr>
              <p:cNvSpPr>
                <a:spLocks noChangeShapeType="1"/>
              </p:cNvSpPr>
              <p:nvPr/>
            </p:nvSpPr>
            <p:spPr bwMode="auto">
              <a:xfrm>
                <a:off x="7200" y="4395"/>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Freeform 100">
                <a:extLst>
                  <a:ext uri="{FF2B5EF4-FFF2-40B4-BE49-F238E27FC236}">
                    <a16:creationId xmlns:a16="http://schemas.microsoft.com/office/drawing/2014/main" id="{6A86CCDB-5F2E-4F55-8A3F-3DA99DCAA661}"/>
                  </a:ext>
                </a:extLst>
              </p:cNvPr>
              <p:cNvSpPr>
                <a:spLocks/>
              </p:cNvSpPr>
              <p:nvPr/>
            </p:nvSpPr>
            <p:spPr bwMode="auto">
              <a:xfrm>
                <a:off x="7020" y="4731"/>
                <a:ext cx="1680" cy="5832"/>
              </a:xfrm>
              <a:custGeom>
                <a:avLst/>
                <a:gdLst>
                  <a:gd name="T0" fmla="*/ 360 w 1680"/>
                  <a:gd name="T1" fmla="*/ 4992 h 5408"/>
                  <a:gd name="T2" fmla="*/ 360 w 1680"/>
                  <a:gd name="T3" fmla="*/ 5148 h 5408"/>
                  <a:gd name="T4" fmla="*/ 1620 w 1680"/>
                  <a:gd name="T5" fmla="*/ 3432 h 5408"/>
                  <a:gd name="T6" fmla="*/ 0 w 1680"/>
                  <a:gd name="T7" fmla="*/ 0 h 5408"/>
                </a:gdLst>
                <a:ahLst/>
                <a:cxnLst>
                  <a:cxn ang="0">
                    <a:pos x="T0" y="T1"/>
                  </a:cxn>
                  <a:cxn ang="0">
                    <a:pos x="T2" y="T3"/>
                  </a:cxn>
                  <a:cxn ang="0">
                    <a:pos x="T4" y="T5"/>
                  </a:cxn>
                  <a:cxn ang="0">
                    <a:pos x="T6" y="T7"/>
                  </a:cxn>
                </a:cxnLst>
                <a:rect l="0" t="0" r="r" b="b"/>
                <a:pathLst>
                  <a:path w="1680" h="5408">
                    <a:moveTo>
                      <a:pt x="360" y="4992"/>
                    </a:moveTo>
                    <a:cubicBezTo>
                      <a:pt x="255" y="5200"/>
                      <a:pt x="150" y="5408"/>
                      <a:pt x="360" y="5148"/>
                    </a:cubicBezTo>
                    <a:cubicBezTo>
                      <a:pt x="570" y="4888"/>
                      <a:pt x="1680" y="4290"/>
                      <a:pt x="1620" y="3432"/>
                    </a:cubicBezTo>
                    <a:cubicBezTo>
                      <a:pt x="1560" y="2574"/>
                      <a:pt x="270" y="572"/>
                      <a:pt x="0" y="0"/>
                    </a:cubicBezTo>
                  </a:path>
                </a:pathLst>
              </a:custGeom>
              <a:solidFill>
                <a:srgbClr val="FFFF00"/>
              </a:solidFill>
              <a:ln w="9525">
                <a:solidFill>
                  <a:srgbClr val="000000"/>
                </a:solidFill>
                <a:round/>
                <a:headEnd/>
                <a:tailEnd type="triangle" w="med" len="med"/>
              </a:ln>
            </p:spPr>
            <p:txBody>
              <a:bodyPr/>
              <a:lstStyle/>
              <a:p>
                <a:endParaRPr lang="zh-CN" altLang="en-US"/>
              </a:p>
            </p:txBody>
          </p:sp>
          <p:sp>
            <p:nvSpPr>
              <p:cNvPr id="33" name="Line 101">
                <a:extLst>
                  <a:ext uri="{FF2B5EF4-FFF2-40B4-BE49-F238E27FC236}">
                    <a16:creationId xmlns:a16="http://schemas.microsoft.com/office/drawing/2014/main" id="{DA0C9005-CB5E-491D-9DCB-F9286C55D298}"/>
                  </a:ext>
                </a:extLst>
              </p:cNvPr>
              <p:cNvSpPr>
                <a:spLocks noChangeShapeType="1"/>
              </p:cNvSpPr>
              <p:nvPr/>
            </p:nvSpPr>
            <p:spPr bwMode="auto">
              <a:xfrm flipV="1">
                <a:off x="6300" y="4900"/>
                <a:ext cx="0" cy="5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24088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40104A4-3316-4F13-A464-21ED7A1644E0}"/>
              </a:ext>
            </a:extLst>
          </p:cNvPr>
          <p:cNvSpPr/>
          <p:nvPr/>
        </p:nvSpPr>
        <p:spPr>
          <a:xfrm>
            <a:off x="1773932" y="1124744"/>
            <a:ext cx="8208912" cy="4524315"/>
          </a:xfrm>
          <a:prstGeom prst="rect">
            <a:avLst/>
          </a:prstGeom>
        </p:spPr>
        <p:txBody>
          <a:bodyPr wrap="square">
            <a:spAutoFit/>
          </a:bodyPr>
          <a:lstStyle/>
          <a:p>
            <a:pPr>
              <a:lnSpc>
                <a:spcPct val="150000"/>
              </a:lnSpc>
              <a:spcBef>
                <a:spcPts val="1400"/>
              </a:spcBef>
            </a:pPr>
            <a:r>
              <a:rPr lang="zh-CN" altLang="en-US" spc="40" dirty="0"/>
              <a:t>（</a:t>
            </a:r>
            <a:r>
              <a:rPr lang="en-US" altLang="zh-CN" spc="40" dirty="0"/>
              <a:t>1</a:t>
            </a:r>
            <a:r>
              <a:rPr lang="zh-CN" altLang="en-US" spc="40" dirty="0"/>
              <a:t>）产品配置的知识表示  在几乎所有的配置中都需要对研究对象进行知识表示，按照</a:t>
            </a:r>
            <a:r>
              <a:rPr lang="en-US" altLang="zh-CN" spc="40" dirty="0" err="1"/>
              <a:t>Stumptner</a:t>
            </a:r>
            <a:r>
              <a:rPr lang="zh-CN" altLang="en-US" spc="40" dirty="0"/>
              <a:t>的观点</a:t>
            </a:r>
            <a:r>
              <a:rPr lang="en-US" altLang="zh-CN" spc="40" dirty="0"/>
              <a:t>[7]</a:t>
            </a:r>
            <a:r>
              <a:rPr lang="zh-CN" altLang="en-US" spc="40" dirty="0"/>
              <a:t>配置问题的知识表示主要分为两类，一类称为面向表示的配置，另一类为面向任务的配置。面向表示的配置观点认为配置中的关键问题是为了表达问题领域的结构与属性，要寻找合适的表示方法。如果表示是说明性的，能够选择适当的推理机制搜索配置解。面向任务的配置观点认为配置的关键问题是正确识别要解决的子问题。问题的不同侧面实际上反映了不同的推理任务，使用全局策略决策来影响在问题的特定阶段产生哪个任务。面向任务的表示又常常规划到设计任务中去，因此本文主要描述面向表示的配置方法。作者目前研究的是基于图形知识表示与约束推理相结合的方法，其前景是比较好的。</a:t>
            </a:r>
          </a:p>
          <a:p>
            <a:pPr algn="just"/>
            <a:endParaRPr lang="zh-CN" altLang="en-US" spc="40" dirty="0"/>
          </a:p>
        </p:txBody>
      </p:sp>
    </p:spTree>
    <p:extLst>
      <p:ext uri="{BB962C8B-B14F-4D97-AF65-F5344CB8AC3E}">
        <p14:creationId xmlns:p14="http://schemas.microsoft.com/office/powerpoint/2010/main" val="40018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234A3051-B2EC-4479-A124-A7477535A85C}"/>
              </a:ext>
            </a:extLst>
          </p:cNvPr>
          <p:cNvSpPr txBox="1">
            <a:spLocks noChangeArrowheads="1"/>
          </p:cNvSpPr>
          <p:nvPr/>
        </p:nvSpPr>
        <p:spPr>
          <a:xfrm>
            <a:off x="2025960" y="1772816"/>
            <a:ext cx="8136904" cy="3416201"/>
          </a:xfrm>
          <a:prstGeom prst="rect">
            <a:avLst/>
          </a:prstGeom>
          <a:noFill/>
          <a:ln/>
        </p:spPr>
        <p:txBody>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nSpc>
                <a:spcPct val="150000"/>
              </a:lnSpc>
              <a:buNone/>
            </a:pPr>
            <a:r>
              <a:rPr lang="zh-CN" altLang="en-US" sz="1800" spc="40" dirty="0">
                <a:latin typeface="+mn-lt"/>
                <a:ea typeface="+mn-ea"/>
              </a:rPr>
              <a:t>（</a:t>
            </a:r>
            <a:r>
              <a:rPr lang="en-US" altLang="zh-CN" sz="1800" spc="40" dirty="0">
                <a:latin typeface="+mn-lt"/>
                <a:ea typeface="+mn-ea"/>
              </a:rPr>
              <a:t>2</a:t>
            </a:r>
            <a:r>
              <a:rPr lang="zh-CN" altLang="en-US" sz="1800" spc="40" dirty="0">
                <a:latin typeface="+mn-lt"/>
                <a:ea typeface="+mn-ea"/>
              </a:rPr>
              <a:t>）产品配置知识的维护  由于产品的不断升级换代以及产品本身的复杂性日益提高，使配置器知识库也相应的日益复杂和规模庞大，因此配置工具的使用者正在不断受到挑战：每当它不能够配置出有效产品，即配置过程失败时，找到问题的原因。实际上失败的原因或者是不正确的知识库或者是用户不合理的需求。因此，产品知识库的正确性检测是很有必要的。由</a:t>
            </a:r>
            <a:r>
              <a:rPr lang="en-US" altLang="zh-CN" sz="1800" spc="40" dirty="0" err="1">
                <a:latin typeface="+mn-lt"/>
                <a:ea typeface="+mn-ea"/>
              </a:rPr>
              <a:t>Felfernig</a:t>
            </a:r>
            <a:r>
              <a:rPr lang="zh-CN" altLang="en-US" sz="1800" spc="40" dirty="0">
                <a:latin typeface="+mn-lt"/>
                <a:ea typeface="+mn-ea"/>
              </a:rPr>
              <a:t>和</a:t>
            </a:r>
            <a:r>
              <a:rPr lang="en-US" altLang="zh-CN" sz="1800" spc="40" dirty="0">
                <a:latin typeface="+mn-lt"/>
                <a:ea typeface="+mn-ea"/>
              </a:rPr>
              <a:t>Friedrich</a:t>
            </a:r>
            <a:r>
              <a:rPr lang="zh-CN" altLang="en-US" sz="1800" spc="40" dirty="0">
                <a:latin typeface="+mn-lt"/>
                <a:ea typeface="+mn-ea"/>
              </a:rPr>
              <a:t>等人</a:t>
            </a:r>
            <a:r>
              <a:rPr lang="en-US" altLang="zh-CN" sz="1800" spc="40" dirty="0">
                <a:latin typeface="+mn-lt"/>
                <a:ea typeface="+mn-ea"/>
              </a:rPr>
              <a:t>2004</a:t>
            </a:r>
            <a:r>
              <a:rPr lang="zh-CN" altLang="en-US" sz="1800" spc="40" dirty="0">
                <a:latin typeface="+mn-lt"/>
                <a:ea typeface="+mn-ea"/>
              </a:rPr>
              <a:t>年发表在</a:t>
            </a:r>
            <a:r>
              <a:rPr lang="en-US" altLang="zh-CN" sz="1800" spc="40" dirty="0">
                <a:latin typeface="+mn-lt"/>
                <a:ea typeface="+mn-ea"/>
              </a:rPr>
              <a:t>AI</a:t>
            </a:r>
            <a:r>
              <a:rPr lang="zh-CN" altLang="en-US" sz="1800" spc="40" dirty="0">
                <a:latin typeface="+mn-lt"/>
                <a:ea typeface="+mn-ea"/>
              </a:rPr>
              <a:t>上的文章提出来的</a:t>
            </a:r>
            <a:r>
              <a:rPr lang="en-US" altLang="zh-CN" sz="1800" spc="40" dirty="0">
                <a:latin typeface="+mn-lt"/>
                <a:ea typeface="+mn-ea"/>
              </a:rPr>
              <a:t>[5]</a:t>
            </a:r>
            <a:r>
              <a:rPr lang="zh-CN" altLang="en-US" sz="1800" spc="40" dirty="0">
                <a:latin typeface="+mn-lt"/>
                <a:ea typeface="+mn-ea"/>
              </a:rPr>
              <a:t>基于模型推理的配置知识库检测。由</a:t>
            </a:r>
            <a:r>
              <a:rPr lang="en-US" altLang="zh-CN" sz="1800" spc="40" dirty="0">
                <a:latin typeface="+mn-lt"/>
                <a:ea typeface="+mn-ea"/>
              </a:rPr>
              <a:t>Carsen</a:t>
            </a:r>
            <a:r>
              <a:rPr lang="zh-CN" altLang="en-US" sz="1800" spc="40" dirty="0">
                <a:latin typeface="+mn-lt"/>
                <a:ea typeface="+mn-ea"/>
              </a:rPr>
              <a:t>和</a:t>
            </a:r>
            <a:r>
              <a:rPr lang="en-US" altLang="zh-CN" sz="1800" spc="40" dirty="0">
                <a:latin typeface="+mn-lt"/>
                <a:ea typeface="+mn-ea"/>
              </a:rPr>
              <a:t>Kaiser</a:t>
            </a:r>
            <a:r>
              <a:rPr lang="zh-CN" altLang="en-US" sz="1800" spc="40" dirty="0">
                <a:latin typeface="+mn-lt"/>
                <a:ea typeface="+mn-ea"/>
              </a:rPr>
              <a:t>等人</a:t>
            </a:r>
            <a:r>
              <a:rPr lang="en-US" altLang="zh-CN" sz="1800" spc="40" dirty="0">
                <a:latin typeface="+mn-lt"/>
                <a:ea typeface="+mn-ea"/>
              </a:rPr>
              <a:t>2003</a:t>
            </a:r>
            <a:r>
              <a:rPr lang="zh-CN" altLang="en-US" sz="1800" spc="40" dirty="0">
                <a:latin typeface="+mn-lt"/>
                <a:ea typeface="+mn-ea"/>
              </a:rPr>
              <a:t>年发表在</a:t>
            </a:r>
            <a:r>
              <a:rPr lang="en-US" altLang="zh-CN" sz="1800" spc="40" dirty="0">
                <a:latin typeface="+mn-lt"/>
                <a:ea typeface="+mn-ea"/>
              </a:rPr>
              <a:t>AIEDAM</a:t>
            </a:r>
            <a:r>
              <a:rPr lang="zh-CN" altLang="en-US" sz="1800" spc="40" dirty="0">
                <a:latin typeface="+mn-lt"/>
                <a:ea typeface="+mn-ea"/>
              </a:rPr>
              <a:t>上的文章提出的</a:t>
            </a:r>
            <a:r>
              <a:rPr lang="en-US" altLang="zh-CN" sz="1800" spc="40" dirty="0">
                <a:latin typeface="+mn-lt"/>
                <a:ea typeface="+mn-ea"/>
              </a:rPr>
              <a:t>[6] SAT-checking</a:t>
            </a:r>
            <a:r>
              <a:rPr lang="zh-CN" altLang="en-US" sz="1800" spc="40" dirty="0">
                <a:latin typeface="+mn-lt"/>
                <a:ea typeface="+mn-ea"/>
              </a:rPr>
              <a:t>技术的配置知识库检测。 </a:t>
            </a:r>
          </a:p>
          <a:p>
            <a:pPr marL="0" indent="0">
              <a:lnSpc>
                <a:spcPct val="80000"/>
              </a:lnSpc>
              <a:buNone/>
            </a:pPr>
            <a:endParaRPr lang="zh-CN" altLang="en-US" sz="1800" dirty="0">
              <a:latin typeface="+mn-lt"/>
              <a:ea typeface="+mn-ea"/>
            </a:endParaRPr>
          </a:p>
        </p:txBody>
      </p:sp>
    </p:spTree>
    <p:extLst>
      <p:ext uri="{BB962C8B-B14F-4D97-AF65-F5344CB8AC3E}">
        <p14:creationId xmlns:p14="http://schemas.microsoft.com/office/powerpoint/2010/main" val="104244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52A5D61-7AF4-415F-A6B6-C0C335F75A44}"/>
              </a:ext>
            </a:extLst>
          </p:cNvPr>
          <p:cNvSpPr/>
          <p:nvPr/>
        </p:nvSpPr>
        <p:spPr>
          <a:xfrm>
            <a:off x="1917948" y="1340768"/>
            <a:ext cx="7560840" cy="2534796"/>
          </a:xfrm>
          <a:prstGeom prst="rect">
            <a:avLst/>
          </a:prstGeom>
        </p:spPr>
        <p:txBody>
          <a:bodyPr wrap="square">
            <a:spAutoFit/>
          </a:bodyPr>
          <a:lstStyle/>
          <a:p>
            <a:pPr>
              <a:lnSpc>
                <a:spcPct val="150000"/>
              </a:lnSpc>
            </a:pPr>
            <a:r>
              <a:rPr lang="en-US" altLang="zh-CN" dirty="0"/>
              <a:t>(3)</a:t>
            </a:r>
            <a:r>
              <a:rPr lang="zh-CN" altLang="en-US" dirty="0"/>
              <a:t>配置求解  前面描述的知识表示，从技术上看就是产品知识的建模，产品模型建立以后要提供给客户或销售人员使用，客户根据自己的喜好选择属性值或零部件，然后提交产品配置器进行推理求解，如果用户的要求是合理的，系统应该给出有效配置解。选装过程与电子商务过程是完全不同的：电子商务采购活动是用户选择售卖公司提供的产品，只要是可供选择的产品都可以购买。</a:t>
            </a:r>
          </a:p>
        </p:txBody>
      </p:sp>
    </p:spTree>
    <p:extLst>
      <p:ext uri="{BB962C8B-B14F-4D97-AF65-F5344CB8AC3E}">
        <p14:creationId xmlns:p14="http://schemas.microsoft.com/office/powerpoint/2010/main" val="118168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1B28FC-66F3-4318-BE66-FE7E2602C93A}"/>
              </a:ext>
            </a:extLst>
          </p:cNvPr>
          <p:cNvSpPr/>
          <p:nvPr/>
        </p:nvSpPr>
        <p:spPr>
          <a:xfrm>
            <a:off x="1773932" y="1412776"/>
            <a:ext cx="7428637" cy="369332"/>
          </a:xfrm>
          <a:prstGeom prst="rect">
            <a:avLst/>
          </a:prstGeom>
        </p:spPr>
        <p:txBody>
          <a:bodyPr wrap="none">
            <a:spAutoFit/>
          </a:bodyPr>
          <a:lstStyle/>
          <a:p>
            <a:r>
              <a:rPr lang="zh-CN" altLang="en-US" dirty="0"/>
              <a:t>有人又会问：弄了半天，</a:t>
            </a:r>
            <a:r>
              <a:rPr lang="en-US" altLang="zh-CN" dirty="0"/>
              <a:t>CSP</a:t>
            </a:r>
            <a:r>
              <a:rPr lang="zh-CN" altLang="en-US" dirty="0"/>
              <a:t>就是为了这种</a:t>
            </a:r>
            <a:r>
              <a:rPr lang="en-US" altLang="zh-CN" dirty="0"/>
              <a:t>n</a:t>
            </a:r>
            <a:r>
              <a:rPr lang="zh-CN" altLang="en-US" dirty="0"/>
              <a:t>皇后问题啊，没什么作用。</a:t>
            </a:r>
          </a:p>
        </p:txBody>
      </p:sp>
    </p:spTree>
    <p:extLst>
      <p:ext uri="{BB962C8B-B14F-4D97-AF65-F5344CB8AC3E}">
        <p14:creationId xmlns:p14="http://schemas.microsoft.com/office/powerpoint/2010/main" val="109710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AAC3F214-C21E-45CB-BA3A-B07D06C36BA6}"/>
              </a:ext>
            </a:extLst>
          </p:cNvPr>
          <p:cNvSpPr txBox="1">
            <a:spLocks noChangeArrowheads="1"/>
          </p:cNvSpPr>
          <p:nvPr/>
        </p:nvSpPr>
        <p:spPr bwMode="auto">
          <a:xfrm>
            <a:off x="1701924" y="643622"/>
            <a:ext cx="8172450"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dirty="0">
                <a:latin typeface="Arial" panose="020B0604020202020204" pitchFamily="34" charset="0"/>
              </a:rPr>
              <a:t>配置问题的主要表示方法</a:t>
            </a:r>
          </a:p>
          <a:p>
            <a:pPr algn="l">
              <a:spcBef>
                <a:spcPct val="50000"/>
              </a:spcBef>
            </a:pPr>
            <a:r>
              <a:rPr lang="zh-CN" altLang="en-US" dirty="0"/>
              <a:t>一</a:t>
            </a:r>
            <a:r>
              <a:rPr lang="zh-CN" altLang="en-US" sz="3200" dirty="0"/>
              <a:t>使用</a:t>
            </a:r>
            <a:r>
              <a:rPr lang="en-US" altLang="zh-CN" sz="3200" dirty="0"/>
              <a:t>CSP</a:t>
            </a:r>
            <a:r>
              <a:rPr lang="zh-CN" altLang="en-US" sz="3200" dirty="0"/>
              <a:t>进行配置表示</a:t>
            </a:r>
            <a:endParaRPr lang="en-US" altLang="zh-CN" sz="3200" dirty="0"/>
          </a:p>
          <a:p>
            <a:pPr algn="l">
              <a:spcBef>
                <a:spcPct val="50000"/>
              </a:spcBef>
            </a:pPr>
            <a:r>
              <a:rPr lang="zh-CN" altLang="en-US" sz="2000" dirty="0"/>
              <a:t>定义</a:t>
            </a:r>
            <a:r>
              <a:rPr lang="en-US" altLang="zh-CN" sz="2000" dirty="0"/>
              <a:t>1</a:t>
            </a:r>
            <a:r>
              <a:rPr lang="zh-CN" altLang="en-US" sz="2000" dirty="0"/>
              <a:t>令 </a:t>
            </a:r>
            <a:r>
              <a:rPr lang="en-US" altLang="zh-CN" sz="2000" dirty="0"/>
              <a:t>X</a:t>
            </a:r>
            <a:r>
              <a:rPr lang="zh-CN" altLang="en-US" sz="2000" dirty="0"/>
              <a:t>是一个参数集合</a:t>
            </a:r>
            <a:r>
              <a:rPr lang="en-US" altLang="zh-CN" sz="2000" dirty="0"/>
              <a:t>{x</a:t>
            </a:r>
            <a:r>
              <a:rPr lang="en-US" altLang="zh-CN" sz="2000" baseline="-25000" dirty="0"/>
              <a:t>1</a:t>
            </a:r>
            <a:r>
              <a:rPr lang="en-US" altLang="zh-CN" sz="2000" dirty="0"/>
              <a:t>,x</a:t>
            </a:r>
            <a:r>
              <a:rPr lang="en-US" altLang="zh-CN" sz="2000" baseline="-25000" dirty="0"/>
              <a:t>2</a:t>
            </a:r>
            <a:r>
              <a:rPr lang="en-US" altLang="zh-CN" sz="2000" dirty="0"/>
              <a:t>,…,</a:t>
            </a:r>
            <a:r>
              <a:rPr lang="en-US" altLang="zh-CN" sz="2000" dirty="0" err="1"/>
              <a:t>x</a:t>
            </a:r>
            <a:r>
              <a:rPr lang="en-US" altLang="zh-CN" sz="2000" baseline="-25000" dirty="0" err="1"/>
              <a:t>n</a:t>
            </a:r>
            <a:r>
              <a:rPr lang="en-US" altLang="zh-CN" sz="2000" dirty="0"/>
              <a:t>},D</a:t>
            </a:r>
            <a:r>
              <a:rPr lang="zh-CN" altLang="en-US" sz="2000" dirty="0"/>
              <a:t>是一个集合</a:t>
            </a:r>
            <a:r>
              <a:rPr lang="en-US" altLang="zh-CN" sz="2000" dirty="0"/>
              <a:t>{D</a:t>
            </a:r>
            <a:r>
              <a:rPr lang="en-US" altLang="zh-CN" sz="2000" baseline="-25000" dirty="0"/>
              <a:t>1</a:t>
            </a:r>
            <a:r>
              <a:rPr lang="en-US" altLang="zh-CN" sz="2000" dirty="0"/>
              <a:t>,D</a:t>
            </a:r>
            <a:r>
              <a:rPr lang="en-US" altLang="zh-CN" sz="2000" baseline="-25000" dirty="0"/>
              <a:t>2</a:t>
            </a:r>
            <a:r>
              <a:rPr lang="en-US" altLang="zh-CN" sz="2000" dirty="0"/>
              <a:t>,…,</a:t>
            </a:r>
            <a:r>
              <a:rPr lang="en-US" altLang="zh-CN" sz="2000" dirty="0" err="1"/>
              <a:t>D</a:t>
            </a:r>
            <a:r>
              <a:rPr lang="en-US" altLang="zh-CN" sz="2000" baseline="-25000" dirty="0" err="1"/>
              <a:t>n</a:t>
            </a:r>
            <a:r>
              <a:rPr lang="en-US" altLang="zh-CN" sz="2000" dirty="0"/>
              <a:t>},</a:t>
            </a:r>
            <a:r>
              <a:rPr lang="zh-CN" altLang="en-US" sz="2000" dirty="0"/>
              <a:t>其中</a:t>
            </a:r>
            <a:r>
              <a:rPr lang="en-US" altLang="zh-CN" sz="2000" dirty="0"/>
              <a:t>D</a:t>
            </a:r>
            <a:r>
              <a:rPr lang="en-US" altLang="zh-CN" sz="2000" baseline="-25000" dirty="0"/>
              <a:t>i</a:t>
            </a:r>
            <a:r>
              <a:rPr lang="zh-CN" altLang="en-US" sz="2000" dirty="0"/>
              <a:t>是参数</a:t>
            </a:r>
            <a:r>
              <a:rPr lang="en-US" altLang="zh-CN" sz="2000" dirty="0"/>
              <a:t>x</a:t>
            </a:r>
            <a:r>
              <a:rPr lang="en-US" altLang="zh-CN" sz="2000" baseline="-25000" dirty="0"/>
              <a:t>i</a:t>
            </a:r>
            <a:r>
              <a:rPr lang="zh-CN" altLang="en-US" sz="2000" dirty="0"/>
              <a:t>的值域</a:t>
            </a:r>
            <a:r>
              <a:rPr lang="en-US" altLang="zh-CN" sz="2000" dirty="0"/>
              <a:t>.</a:t>
            </a:r>
          </a:p>
          <a:p>
            <a:pPr algn="l">
              <a:spcBef>
                <a:spcPct val="50000"/>
              </a:spcBef>
            </a:pPr>
            <a:r>
              <a:rPr lang="zh-CN" altLang="en-US" sz="2000" dirty="0"/>
              <a:t>定义</a:t>
            </a:r>
            <a:r>
              <a:rPr lang="en-US" altLang="zh-CN" sz="2000" dirty="0"/>
              <a:t>2 </a:t>
            </a:r>
            <a:r>
              <a:rPr lang="zh-CN" altLang="en-US" sz="2000" dirty="0"/>
              <a:t>参数集</a:t>
            </a:r>
            <a:r>
              <a:rPr lang="en-US" altLang="zh-CN" sz="2000" dirty="0"/>
              <a:t>M</a:t>
            </a:r>
            <a:r>
              <a:rPr lang="en-US" altLang="zh-CN" sz="2000" dirty="0">
                <a:sym typeface="Symbol" panose="05050102010706020507" pitchFamily="18" charset="2"/>
              </a:rPr>
              <a:t>X</a:t>
            </a:r>
            <a:r>
              <a:rPr lang="zh-CN" altLang="en-US" sz="2000" dirty="0">
                <a:sym typeface="Symbol" panose="05050102010706020507" pitchFamily="18" charset="2"/>
              </a:rPr>
              <a:t>上的关系</a:t>
            </a:r>
            <a:r>
              <a:rPr lang="en-US" altLang="zh-CN" sz="2000" dirty="0">
                <a:sym typeface="Symbol" panose="05050102010706020507" pitchFamily="18" charset="2"/>
              </a:rPr>
              <a:t>R</a:t>
            </a:r>
            <a:r>
              <a:rPr lang="zh-CN" altLang="en-US" sz="2000" dirty="0">
                <a:sym typeface="Symbol" panose="05050102010706020507" pitchFamily="18" charset="2"/>
              </a:rPr>
              <a:t>是</a:t>
            </a:r>
            <a:r>
              <a:rPr lang="en-US" altLang="zh-CN" sz="2000" dirty="0">
                <a:sym typeface="Symbol" panose="05050102010706020507" pitchFamily="18" charset="2"/>
              </a:rPr>
              <a:t>M</a:t>
            </a:r>
            <a:r>
              <a:rPr lang="zh-CN" altLang="en-US" sz="2000" dirty="0">
                <a:sym typeface="Symbol" panose="05050102010706020507" pitchFamily="18" charset="2"/>
              </a:rPr>
              <a:t>中参数值的允许组合集合</a:t>
            </a:r>
            <a:r>
              <a:rPr lang="en-US" altLang="zh-CN" sz="2000" dirty="0">
                <a:sym typeface="Symbol" panose="05050102010706020507" pitchFamily="18" charset="2"/>
              </a:rPr>
              <a:t>.</a:t>
            </a:r>
            <a:r>
              <a:rPr lang="zh-CN" altLang="en-US" sz="2000" dirty="0">
                <a:sym typeface="Symbol" panose="05050102010706020507" pitchFamily="18" charset="2"/>
              </a:rPr>
              <a:t>令</a:t>
            </a:r>
            <a:r>
              <a:rPr lang="en-US" altLang="zh-CN" sz="2000" dirty="0">
                <a:sym typeface="Symbol" panose="05050102010706020507" pitchFamily="18" charset="2"/>
              </a:rPr>
              <a:t>M={x</a:t>
            </a:r>
            <a:r>
              <a:rPr lang="en-US" altLang="zh-CN" sz="2000" baseline="-25000" dirty="0">
                <a:sym typeface="Symbol" panose="05050102010706020507" pitchFamily="18" charset="2"/>
              </a:rPr>
              <a:t>m1</a:t>
            </a:r>
            <a:r>
              <a:rPr lang="en-US" altLang="zh-CN" sz="2000" dirty="0">
                <a:sym typeface="Symbol" panose="05050102010706020507" pitchFamily="18" charset="2"/>
              </a:rPr>
              <a:t>,x</a:t>
            </a:r>
            <a:r>
              <a:rPr lang="en-US" altLang="zh-CN" sz="2000" baseline="-25000" dirty="0">
                <a:sym typeface="Symbol" panose="05050102010706020507" pitchFamily="18" charset="2"/>
              </a:rPr>
              <a:t>m2</a:t>
            </a:r>
            <a:r>
              <a:rPr lang="en-US" altLang="zh-CN" sz="2000" dirty="0">
                <a:sym typeface="Symbol" panose="05050102010706020507" pitchFamily="18" charset="2"/>
              </a:rPr>
              <a:t>,…,</a:t>
            </a:r>
            <a:r>
              <a:rPr lang="en-US" altLang="zh-CN" sz="2000" dirty="0" err="1">
                <a:sym typeface="Symbol" panose="05050102010706020507" pitchFamily="18" charset="2"/>
              </a:rPr>
              <a:t>x</a:t>
            </a:r>
            <a:r>
              <a:rPr lang="en-US" altLang="zh-CN" sz="2000" baseline="-25000" dirty="0" err="1">
                <a:sym typeface="Symbol" panose="05050102010706020507" pitchFamily="18" charset="2"/>
              </a:rPr>
              <a:t>mk</a:t>
            </a:r>
            <a:r>
              <a:rPr lang="en-US" altLang="zh-CN" sz="2000" dirty="0">
                <a:sym typeface="Symbol" panose="05050102010706020507" pitchFamily="18" charset="2"/>
              </a:rPr>
              <a:t>},</a:t>
            </a:r>
            <a:r>
              <a:rPr lang="zh-CN" altLang="en-US" sz="2000" dirty="0">
                <a:sym typeface="Symbol" panose="05050102010706020507" pitchFamily="18" charset="2"/>
              </a:rPr>
              <a:t>那么</a:t>
            </a:r>
            <a:r>
              <a:rPr lang="en-US" altLang="zh-CN" sz="2000" dirty="0">
                <a:sym typeface="Symbol" panose="05050102010706020507" pitchFamily="18" charset="2"/>
              </a:rPr>
              <a:t>RD</a:t>
            </a:r>
            <a:r>
              <a:rPr lang="en-US" altLang="zh-CN" sz="2000" baseline="-25000" dirty="0">
                <a:sym typeface="Symbol" panose="05050102010706020507" pitchFamily="18" charset="2"/>
              </a:rPr>
              <a:t>m1</a:t>
            </a:r>
            <a:r>
              <a:rPr lang="en-US" altLang="zh-CN" sz="2000" dirty="0">
                <a:sym typeface="Symbol" panose="05050102010706020507" pitchFamily="18" charset="2"/>
              </a:rPr>
              <a:t>D</a:t>
            </a:r>
            <a:r>
              <a:rPr lang="en-US" altLang="zh-CN" sz="2000" baseline="-25000" dirty="0">
                <a:sym typeface="Symbol" panose="05050102010706020507" pitchFamily="18" charset="2"/>
              </a:rPr>
              <a:t>m2</a:t>
            </a:r>
            <a:r>
              <a:rPr lang="en-US" altLang="zh-CN" sz="2000" dirty="0">
                <a:sym typeface="Symbol" panose="05050102010706020507" pitchFamily="18" charset="2"/>
              </a:rPr>
              <a:t>…</a:t>
            </a:r>
            <a:r>
              <a:rPr lang="en-US" altLang="zh-CN" sz="2000" dirty="0" err="1">
                <a:sym typeface="Symbol" panose="05050102010706020507" pitchFamily="18" charset="2"/>
              </a:rPr>
              <a:t>D</a:t>
            </a:r>
            <a:r>
              <a:rPr lang="en-US" altLang="zh-CN" sz="2000" baseline="-25000" dirty="0" err="1">
                <a:sym typeface="Symbol" panose="05050102010706020507" pitchFamily="18" charset="2"/>
              </a:rPr>
              <a:t>mk</a:t>
            </a:r>
            <a:r>
              <a:rPr lang="en-US" altLang="zh-CN" sz="2000" dirty="0" err="1">
                <a:sym typeface="Symbol" panose="05050102010706020507" pitchFamily="18" charset="2"/>
              </a:rPr>
              <a:t>.R</a:t>
            </a:r>
            <a:r>
              <a:rPr lang="zh-CN" altLang="en-US" sz="2000" dirty="0">
                <a:sym typeface="Symbol" panose="05050102010706020507" pitchFamily="18" charset="2"/>
              </a:rPr>
              <a:t>限定了</a:t>
            </a:r>
            <a:r>
              <a:rPr lang="en-US" altLang="zh-CN" sz="2000" dirty="0">
                <a:sym typeface="Symbol" panose="05050102010706020507" pitchFamily="18" charset="2"/>
              </a:rPr>
              <a:t>M</a:t>
            </a:r>
            <a:r>
              <a:rPr lang="zh-CN" altLang="en-US" sz="2000" dirty="0">
                <a:sym typeface="Symbol" panose="05050102010706020507" pitchFamily="18" charset="2"/>
              </a:rPr>
              <a:t>中参数赋值的方式</a:t>
            </a:r>
            <a:r>
              <a:rPr lang="en-US" altLang="zh-CN" sz="2000" dirty="0">
                <a:sym typeface="Symbol" panose="05050102010706020507" pitchFamily="18" charset="2"/>
              </a:rPr>
              <a:t>.</a:t>
            </a:r>
          </a:p>
          <a:p>
            <a:pPr algn="l">
              <a:spcBef>
                <a:spcPct val="50000"/>
              </a:spcBef>
            </a:pPr>
            <a:r>
              <a:rPr lang="zh-CN" altLang="en-US" sz="2000" dirty="0">
                <a:sym typeface="Symbol" panose="05050102010706020507" pitchFamily="18" charset="2"/>
              </a:rPr>
              <a:t>定义</a:t>
            </a:r>
            <a:r>
              <a:rPr lang="en-US" altLang="zh-CN" sz="2000" dirty="0">
                <a:sym typeface="Symbol" panose="05050102010706020507" pitchFamily="18" charset="2"/>
              </a:rPr>
              <a:t>3 </a:t>
            </a:r>
            <a:r>
              <a:rPr lang="zh-CN" altLang="en-US" sz="2000" dirty="0">
                <a:sym typeface="Symbol" panose="05050102010706020507" pitchFamily="18" charset="2"/>
              </a:rPr>
              <a:t>一个约束满足问题实例</a:t>
            </a:r>
            <a:r>
              <a:rPr lang="en-US" altLang="zh-CN" sz="2000" dirty="0">
                <a:sym typeface="Symbol" panose="05050102010706020507" pitchFamily="18" charset="2"/>
              </a:rPr>
              <a:t>CSP</a:t>
            </a:r>
            <a:r>
              <a:rPr lang="zh-CN" altLang="en-US" sz="2000" dirty="0">
                <a:sym typeface="Symbol" panose="05050102010706020507" pitchFamily="18" charset="2"/>
              </a:rPr>
              <a:t>是一个三元组</a:t>
            </a:r>
            <a:r>
              <a:rPr lang="en-US" altLang="zh-CN" sz="2000" dirty="0">
                <a:sym typeface="Symbol" panose="05050102010706020507" pitchFamily="18" charset="2"/>
              </a:rPr>
              <a:t>(X,D,C),</a:t>
            </a:r>
            <a:r>
              <a:rPr lang="zh-CN" altLang="en-US" sz="2000" dirty="0">
                <a:sym typeface="Symbol" panose="05050102010706020507" pitchFamily="18" charset="2"/>
              </a:rPr>
              <a:t>其中</a:t>
            </a:r>
            <a:r>
              <a:rPr lang="en-US" altLang="zh-CN" sz="2000" dirty="0">
                <a:sym typeface="Symbol" panose="05050102010706020507" pitchFamily="18" charset="2"/>
              </a:rPr>
              <a:t>C={c</a:t>
            </a:r>
            <a:r>
              <a:rPr lang="en-US" altLang="zh-CN" sz="2000" baseline="-25000" dirty="0">
                <a:sym typeface="Symbol" panose="05050102010706020507" pitchFamily="18" charset="2"/>
              </a:rPr>
              <a:t>1</a:t>
            </a:r>
            <a:r>
              <a:rPr lang="en-US" altLang="zh-CN" sz="2000" dirty="0">
                <a:sym typeface="Symbol" panose="05050102010706020507" pitchFamily="18" charset="2"/>
              </a:rPr>
              <a:t>,c</a:t>
            </a:r>
            <a:r>
              <a:rPr lang="en-US" altLang="zh-CN" sz="2000" baseline="-25000" dirty="0">
                <a:sym typeface="Symbol" panose="05050102010706020507" pitchFamily="18" charset="2"/>
              </a:rPr>
              <a:t>2</a:t>
            </a:r>
            <a:r>
              <a:rPr lang="en-US" altLang="zh-CN" sz="2000" dirty="0">
                <a:sym typeface="Symbol" panose="05050102010706020507" pitchFamily="18" charset="2"/>
              </a:rPr>
              <a:t>,…,c</a:t>
            </a:r>
            <a:r>
              <a:rPr lang="en-US" altLang="zh-CN" sz="2000" baseline="-25000" dirty="0">
                <a:sym typeface="Symbol" panose="05050102010706020507" pitchFamily="18" charset="2"/>
              </a:rPr>
              <a:t>m</a:t>
            </a:r>
            <a:r>
              <a:rPr lang="en-US" altLang="zh-CN" sz="2000" dirty="0">
                <a:sym typeface="Symbol" panose="05050102010706020507" pitchFamily="18" charset="2"/>
              </a:rPr>
              <a:t>}</a:t>
            </a:r>
            <a:r>
              <a:rPr lang="zh-CN" altLang="en-US" sz="2000" dirty="0">
                <a:sym typeface="Symbol" panose="05050102010706020507" pitchFamily="18" charset="2"/>
              </a:rPr>
              <a:t>是约束集合</a:t>
            </a:r>
            <a:r>
              <a:rPr lang="en-US" altLang="zh-CN" sz="2000" dirty="0">
                <a:sym typeface="Symbol" panose="05050102010706020507" pitchFamily="18" charset="2"/>
              </a:rPr>
              <a:t>.</a:t>
            </a:r>
            <a:r>
              <a:rPr lang="zh-CN" altLang="en-US" sz="2000" dirty="0">
                <a:sym typeface="Symbol" panose="05050102010706020507" pitchFamily="18" charset="2"/>
              </a:rPr>
              <a:t>每一个约束</a:t>
            </a:r>
            <a:r>
              <a:rPr lang="en-US" altLang="zh-CN" sz="2000" dirty="0">
                <a:sym typeface="Symbol" panose="05050102010706020507" pitchFamily="18" charset="2"/>
              </a:rPr>
              <a:t>c</a:t>
            </a:r>
            <a:r>
              <a:rPr lang="en-US" altLang="zh-CN" sz="2000" baseline="-25000" dirty="0">
                <a:sym typeface="Symbol" panose="05050102010706020507" pitchFamily="18" charset="2"/>
              </a:rPr>
              <a:t>i</a:t>
            </a:r>
            <a:r>
              <a:rPr lang="zh-CN" altLang="en-US" sz="2000" dirty="0">
                <a:sym typeface="Symbol" panose="05050102010706020507" pitchFamily="18" charset="2"/>
              </a:rPr>
              <a:t>是一个二元有序对</a:t>
            </a:r>
            <a:r>
              <a:rPr lang="en-US" altLang="zh-CN" sz="2000" dirty="0">
                <a:sym typeface="Symbol" panose="05050102010706020507" pitchFamily="18" charset="2"/>
              </a:rPr>
              <a:t>(</a:t>
            </a:r>
            <a:r>
              <a:rPr lang="en-US" altLang="zh-CN" sz="2000" dirty="0" err="1">
                <a:sym typeface="Symbol" panose="05050102010706020507" pitchFamily="18" charset="2"/>
              </a:rPr>
              <a:t>S</a:t>
            </a:r>
            <a:r>
              <a:rPr lang="en-US" altLang="zh-CN" sz="2000" baseline="-25000" dirty="0" err="1">
                <a:sym typeface="Symbol" panose="05050102010706020507" pitchFamily="18" charset="2"/>
              </a:rPr>
              <a:t>i</a:t>
            </a:r>
            <a:r>
              <a:rPr lang="en-US" altLang="zh-CN" sz="2000" dirty="0" err="1">
                <a:sym typeface="Symbol" panose="05050102010706020507" pitchFamily="18" charset="2"/>
              </a:rPr>
              <a:t>,R</a:t>
            </a:r>
            <a:r>
              <a:rPr lang="en-US" altLang="zh-CN" sz="2000" baseline="-25000" dirty="0" err="1">
                <a:sym typeface="Symbol" panose="05050102010706020507" pitchFamily="18" charset="2"/>
              </a:rPr>
              <a:t>i</a:t>
            </a:r>
            <a:r>
              <a:rPr lang="en-US" altLang="zh-CN" sz="2000" dirty="0">
                <a:sym typeface="Symbol" panose="05050102010706020507" pitchFamily="18" charset="2"/>
              </a:rPr>
              <a:t>),</a:t>
            </a:r>
            <a:r>
              <a:rPr lang="zh-CN" altLang="en-US" sz="2000" dirty="0">
                <a:sym typeface="Symbol" panose="05050102010706020507" pitchFamily="18" charset="2"/>
              </a:rPr>
              <a:t>其中</a:t>
            </a:r>
            <a:r>
              <a:rPr lang="en-US" altLang="zh-CN" sz="2000" dirty="0" err="1">
                <a:sym typeface="Symbol" panose="05050102010706020507" pitchFamily="18" charset="2"/>
              </a:rPr>
              <a:t>S</a:t>
            </a:r>
            <a:r>
              <a:rPr lang="en-US" altLang="zh-CN" sz="2000" baseline="-25000" dirty="0" err="1">
                <a:sym typeface="Symbol" panose="05050102010706020507" pitchFamily="18" charset="2"/>
              </a:rPr>
              <a:t>i</a:t>
            </a:r>
            <a:r>
              <a:rPr lang="en-US" altLang="zh-CN" sz="2000" dirty="0" err="1">
                <a:sym typeface="Symbol" panose="05050102010706020507" pitchFamily="18" charset="2"/>
              </a:rPr>
              <a:t>X</a:t>
            </a:r>
            <a:r>
              <a:rPr lang="zh-CN" altLang="en-US" sz="2000" dirty="0">
                <a:sym typeface="Symbol" panose="05050102010706020507" pitchFamily="18" charset="2"/>
              </a:rPr>
              <a:t>是约束的范围而</a:t>
            </a:r>
            <a:r>
              <a:rPr lang="en-US" altLang="zh-CN" sz="2000" dirty="0">
                <a:sym typeface="Symbol" panose="05050102010706020507" pitchFamily="18" charset="2"/>
              </a:rPr>
              <a:t>R</a:t>
            </a:r>
            <a:r>
              <a:rPr lang="en-US" altLang="zh-CN" sz="2000" baseline="-25000" dirty="0">
                <a:sym typeface="Symbol" panose="05050102010706020507" pitchFamily="18" charset="2"/>
              </a:rPr>
              <a:t>i</a:t>
            </a:r>
            <a:r>
              <a:rPr lang="zh-CN" altLang="en-US" sz="2000" dirty="0">
                <a:sym typeface="Symbol" panose="05050102010706020507" pitchFamily="18" charset="2"/>
              </a:rPr>
              <a:t>是</a:t>
            </a:r>
            <a:r>
              <a:rPr lang="en-US" altLang="zh-CN" sz="2000" dirty="0">
                <a:sym typeface="Symbol" panose="05050102010706020507" pitchFamily="18" charset="2"/>
              </a:rPr>
              <a:t>S</a:t>
            </a:r>
            <a:r>
              <a:rPr lang="en-US" altLang="zh-CN" sz="2000" baseline="-25000" dirty="0">
                <a:sym typeface="Symbol" panose="05050102010706020507" pitchFamily="18" charset="2"/>
              </a:rPr>
              <a:t>i</a:t>
            </a:r>
            <a:r>
              <a:rPr lang="zh-CN" altLang="en-US" sz="2000" dirty="0">
                <a:sym typeface="Symbol" panose="05050102010706020507" pitchFamily="18" charset="2"/>
              </a:rPr>
              <a:t>中参数上的关系</a:t>
            </a:r>
            <a:r>
              <a:rPr lang="en-US" altLang="zh-CN" sz="2000" dirty="0">
                <a:sym typeface="Symbol" panose="05050102010706020507" pitchFamily="18" charset="2"/>
              </a:rPr>
              <a:t>.</a:t>
            </a:r>
          </a:p>
          <a:p>
            <a:pPr algn="l">
              <a:spcBef>
                <a:spcPct val="50000"/>
              </a:spcBef>
            </a:pPr>
            <a:r>
              <a:rPr lang="zh-CN" altLang="en-US" sz="2000" dirty="0">
                <a:sym typeface="Symbol" panose="05050102010706020507" pitchFamily="18" charset="2"/>
              </a:rPr>
              <a:t>定义</a:t>
            </a:r>
            <a:r>
              <a:rPr lang="en-US" altLang="zh-CN" sz="2000" dirty="0">
                <a:sym typeface="Symbol" panose="05050102010706020507" pitchFamily="18" charset="2"/>
              </a:rPr>
              <a:t>4 </a:t>
            </a:r>
            <a:r>
              <a:rPr lang="zh-CN" altLang="en-US" sz="2000" dirty="0">
                <a:sym typeface="Symbol" panose="05050102010706020507" pitchFamily="18" charset="2"/>
              </a:rPr>
              <a:t>赋值</a:t>
            </a:r>
            <a:r>
              <a:rPr lang="en-US" altLang="zh-CN" sz="2000" dirty="0">
                <a:sym typeface="Symbol" panose="05050102010706020507" pitchFamily="18" charset="2"/>
              </a:rPr>
              <a:t>(</a:t>
            </a:r>
            <a:r>
              <a:rPr lang="zh-CN" altLang="en-US" sz="2000" dirty="0">
                <a:sym typeface="Symbol" panose="05050102010706020507" pitchFamily="18" charset="2"/>
              </a:rPr>
              <a:t>指派</a:t>
            </a:r>
            <a:r>
              <a:rPr lang="en-US" altLang="zh-CN" sz="2000" dirty="0">
                <a:sym typeface="Symbol" panose="05050102010706020507" pitchFamily="18" charset="2"/>
              </a:rPr>
              <a:t>)</a:t>
            </a:r>
            <a:r>
              <a:rPr lang="zh-CN" altLang="en-US" sz="2000" dirty="0">
                <a:sym typeface="Symbol" panose="05050102010706020507" pitchFamily="18" charset="2"/>
              </a:rPr>
              <a:t>是一个二元有序对</a:t>
            </a:r>
            <a:r>
              <a:rPr lang="en-US" altLang="zh-CN" sz="2000" dirty="0">
                <a:sym typeface="Symbol" panose="05050102010706020507" pitchFamily="18" charset="2"/>
              </a:rPr>
              <a:t>(</a:t>
            </a:r>
            <a:r>
              <a:rPr lang="en-US" altLang="zh-CN" sz="2000" dirty="0" err="1">
                <a:sym typeface="Symbol" panose="05050102010706020507" pitchFamily="18" charset="2"/>
              </a:rPr>
              <a:t>x</a:t>
            </a:r>
            <a:r>
              <a:rPr lang="en-US" altLang="zh-CN" sz="2000" baseline="-25000" dirty="0" err="1">
                <a:sym typeface="Symbol" panose="05050102010706020507" pitchFamily="18" charset="2"/>
              </a:rPr>
              <a:t>i</a:t>
            </a:r>
            <a:r>
              <a:rPr lang="en-US" altLang="zh-CN" sz="2000" dirty="0" err="1">
                <a:sym typeface="Symbol" panose="05050102010706020507" pitchFamily="18" charset="2"/>
              </a:rPr>
              <a:t>,v</a:t>
            </a:r>
            <a:r>
              <a:rPr lang="en-US" altLang="zh-CN" sz="2000" dirty="0">
                <a:sym typeface="Symbol" panose="05050102010706020507" pitchFamily="18" charset="2"/>
              </a:rPr>
              <a:t>),</a:t>
            </a:r>
            <a:r>
              <a:rPr lang="zh-CN" altLang="en-US" sz="2000" dirty="0">
                <a:sym typeface="Symbol" panose="05050102010706020507" pitchFamily="18" charset="2"/>
              </a:rPr>
              <a:t>其中</a:t>
            </a:r>
            <a:r>
              <a:rPr lang="en-US" altLang="zh-CN" sz="2000" dirty="0" err="1">
                <a:sym typeface="Symbol" panose="05050102010706020507" pitchFamily="18" charset="2"/>
              </a:rPr>
              <a:t>x</a:t>
            </a:r>
            <a:r>
              <a:rPr lang="en-US" altLang="zh-CN" sz="2000" baseline="-25000" dirty="0" err="1">
                <a:sym typeface="Symbol" panose="05050102010706020507" pitchFamily="18" charset="2"/>
              </a:rPr>
              <a:t>i</a:t>
            </a:r>
            <a:r>
              <a:rPr lang="en-US" altLang="zh-CN" sz="2000" dirty="0" err="1">
                <a:sym typeface="Symbol" panose="05050102010706020507" pitchFamily="18" charset="2"/>
              </a:rPr>
              <a:t>X</a:t>
            </a:r>
            <a:r>
              <a:rPr lang="zh-CN" altLang="en-US" sz="2000" dirty="0">
                <a:sym typeface="Symbol" panose="05050102010706020507" pitchFamily="18" charset="2"/>
              </a:rPr>
              <a:t>而</a:t>
            </a:r>
            <a:r>
              <a:rPr lang="en-US" altLang="zh-CN" sz="2000" dirty="0" err="1">
                <a:sym typeface="Symbol" panose="05050102010706020507" pitchFamily="18" charset="2"/>
              </a:rPr>
              <a:t>vD</a:t>
            </a:r>
            <a:r>
              <a:rPr lang="en-US" altLang="zh-CN" sz="2000" baseline="-25000" dirty="0" err="1">
                <a:sym typeface="Symbol" panose="05050102010706020507" pitchFamily="18" charset="2"/>
              </a:rPr>
              <a:t>i</a:t>
            </a:r>
            <a:r>
              <a:rPr lang="en-US" altLang="zh-CN" sz="2000" dirty="0">
                <a:sym typeface="Symbol" panose="05050102010706020507" pitchFamily="18" charset="2"/>
              </a:rPr>
              <a:t>.</a:t>
            </a:r>
            <a:r>
              <a:rPr lang="zh-CN" altLang="en-US" sz="2000" dirty="0">
                <a:sym typeface="Symbol" panose="05050102010706020507" pitchFamily="18" charset="2"/>
              </a:rPr>
              <a:t>赋值</a:t>
            </a:r>
            <a:r>
              <a:rPr lang="en-US" altLang="zh-CN" sz="2000" dirty="0">
                <a:sym typeface="Symbol" panose="05050102010706020507" pitchFamily="18" charset="2"/>
              </a:rPr>
              <a:t>(</a:t>
            </a:r>
            <a:r>
              <a:rPr lang="en-US" altLang="zh-CN" sz="2000" dirty="0" err="1">
                <a:sym typeface="Symbol" panose="05050102010706020507" pitchFamily="18" charset="2"/>
              </a:rPr>
              <a:t>xi,v</a:t>
            </a:r>
            <a:r>
              <a:rPr lang="en-US" altLang="zh-CN" sz="2000" dirty="0">
                <a:sym typeface="Symbol" panose="05050102010706020507" pitchFamily="18" charset="2"/>
              </a:rPr>
              <a:t>)</a:t>
            </a:r>
            <a:r>
              <a:rPr lang="zh-CN" altLang="en-US" sz="2000" dirty="0">
                <a:sym typeface="Symbol" panose="05050102010706020507" pitchFamily="18" charset="2"/>
              </a:rPr>
              <a:t>限定了</a:t>
            </a:r>
            <a:r>
              <a:rPr lang="en-US" altLang="zh-CN" sz="2000" dirty="0">
                <a:sym typeface="Symbol" panose="05050102010706020507" pitchFamily="18" charset="2"/>
              </a:rPr>
              <a:t>x</a:t>
            </a:r>
            <a:r>
              <a:rPr lang="en-US" altLang="zh-CN" sz="2000" baseline="-25000" dirty="0">
                <a:sym typeface="Symbol" panose="05050102010706020507" pitchFamily="18" charset="2"/>
              </a:rPr>
              <a:t>i</a:t>
            </a:r>
            <a:r>
              <a:rPr lang="zh-CN" altLang="en-US" sz="2000" dirty="0">
                <a:sym typeface="Symbol" panose="05050102010706020507" pitchFamily="18" charset="2"/>
              </a:rPr>
              <a:t>的值是</a:t>
            </a:r>
            <a:r>
              <a:rPr lang="en-US" altLang="zh-CN" sz="2000" dirty="0">
                <a:sym typeface="Symbol" panose="05050102010706020507" pitchFamily="18" charset="2"/>
              </a:rPr>
              <a:t>v.</a:t>
            </a:r>
            <a:r>
              <a:rPr lang="zh-CN" altLang="en-US" sz="2000" dirty="0">
                <a:sym typeface="Symbol" panose="05050102010706020507" pitchFamily="18" charset="2"/>
              </a:rPr>
              <a:t>一个部分赋值</a:t>
            </a:r>
            <a:r>
              <a:rPr lang="en-US" altLang="zh-CN" sz="2000" dirty="0">
                <a:sym typeface="Symbol" panose="05050102010706020507" pitchFamily="18" charset="2"/>
              </a:rPr>
              <a:t>PA</a:t>
            </a:r>
            <a:r>
              <a:rPr lang="zh-CN" altLang="en-US" sz="2000" dirty="0">
                <a:sym typeface="Symbol" panose="05050102010706020507" pitchFamily="18" charset="2"/>
              </a:rPr>
              <a:t>是对</a:t>
            </a:r>
            <a:r>
              <a:rPr lang="en-US" altLang="zh-CN" sz="2000" dirty="0">
                <a:sym typeface="Symbol" panose="05050102010706020507" pitchFamily="18" charset="2"/>
              </a:rPr>
              <a:t>Y</a:t>
            </a:r>
            <a:r>
              <a:rPr lang="zh-CN" altLang="en-US" sz="2000" dirty="0">
                <a:sym typeface="Symbol" panose="05050102010706020507" pitchFamily="18" charset="2"/>
              </a:rPr>
              <a:t>中所有参数的赋值集合</a:t>
            </a:r>
            <a:r>
              <a:rPr lang="en-US" altLang="zh-CN" sz="2000" dirty="0">
                <a:sym typeface="Symbol" panose="05050102010706020507" pitchFamily="18" charset="2"/>
              </a:rPr>
              <a:t>,YX.</a:t>
            </a:r>
            <a:r>
              <a:rPr lang="zh-CN" altLang="en-US" sz="2000" dirty="0">
                <a:sym typeface="Symbol" panose="05050102010706020507" pitchFamily="18" charset="2"/>
              </a:rPr>
              <a:t>当</a:t>
            </a:r>
            <a:r>
              <a:rPr lang="en-US" altLang="zh-CN" sz="2000" dirty="0">
                <a:sym typeface="Symbol" panose="05050102010706020507" pitchFamily="18" charset="2"/>
              </a:rPr>
              <a:t>Y=X</a:t>
            </a:r>
            <a:r>
              <a:rPr lang="zh-CN" altLang="en-US" sz="2000" dirty="0">
                <a:sym typeface="Symbol" panose="05050102010706020507" pitchFamily="18" charset="2"/>
              </a:rPr>
              <a:t>是部分赋值是完全的赋值</a:t>
            </a:r>
            <a:r>
              <a:rPr lang="en-US" altLang="zh-CN" sz="2000" dirty="0">
                <a:sym typeface="Symbol" panose="05050102010706020507" pitchFamily="18" charset="2"/>
              </a:rPr>
              <a:t>.</a:t>
            </a:r>
          </a:p>
          <a:p>
            <a:pPr algn="l">
              <a:spcBef>
                <a:spcPct val="50000"/>
              </a:spcBef>
            </a:pPr>
            <a:r>
              <a:rPr lang="zh-CN" altLang="en-US" sz="2000" dirty="0">
                <a:sym typeface="Symbol" panose="05050102010706020507" pitchFamily="18" charset="2"/>
              </a:rPr>
              <a:t>符号</a:t>
            </a:r>
            <a:r>
              <a:rPr lang="en-US" altLang="zh-CN" sz="2000" dirty="0" err="1">
                <a:sym typeface="Symbol" panose="05050102010706020507" pitchFamily="18" charset="2"/>
              </a:rPr>
              <a:t>PA</a:t>
            </a:r>
            <a:r>
              <a:rPr lang="en-US" altLang="zh-CN" sz="2000" baseline="-25000" dirty="0" err="1">
                <a:sym typeface="Symbol" panose="05050102010706020507" pitchFamily="18" charset="2"/>
              </a:rPr>
              <a:t>xs</a:t>
            </a:r>
            <a:r>
              <a:rPr lang="zh-CN" altLang="en-US" sz="2000" dirty="0">
                <a:sym typeface="Symbol" panose="05050102010706020507" pitchFamily="18" charset="2"/>
              </a:rPr>
              <a:t>意味着</a:t>
            </a:r>
            <a:r>
              <a:rPr lang="en-US" altLang="zh-CN" sz="2000" dirty="0">
                <a:sym typeface="Symbol" panose="05050102010706020507" pitchFamily="18" charset="2"/>
              </a:rPr>
              <a:t>PA</a:t>
            </a:r>
            <a:r>
              <a:rPr lang="zh-CN" altLang="en-US" sz="2000" dirty="0">
                <a:sym typeface="Symbol" panose="05050102010706020507" pitchFamily="18" charset="2"/>
              </a:rPr>
              <a:t>中元素限定为</a:t>
            </a:r>
            <a:r>
              <a:rPr lang="en-US" altLang="zh-CN" sz="2000" dirty="0" err="1">
                <a:sym typeface="Symbol" panose="05050102010706020507" pitchFamily="18" charset="2"/>
              </a:rPr>
              <a:t>xs</a:t>
            </a:r>
            <a:r>
              <a:rPr lang="zh-CN" altLang="en-US" sz="2000" dirty="0">
                <a:sym typeface="Symbol" panose="05050102010706020507" pitchFamily="18" charset="2"/>
              </a:rPr>
              <a:t>中参数</a:t>
            </a:r>
            <a:r>
              <a:rPr lang="en-US" altLang="zh-CN" sz="2000" dirty="0">
                <a:sym typeface="Symbol" panose="05050102010706020507" pitchFamily="18" charset="2"/>
              </a:rPr>
              <a:t>,</a:t>
            </a:r>
            <a:r>
              <a:rPr lang="en-US" altLang="zh-CN" sz="2000" dirty="0" err="1">
                <a:sym typeface="Symbol" panose="05050102010706020507" pitchFamily="18" charset="2"/>
              </a:rPr>
              <a:t>xs</a:t>
            </a:r>
            <a:r>
              <a:rPr lang="zh-CN" altLang="en-US" sz="2000" dirty="0">
                <a:sym typeface="Symbol" panose="05050102010706020507" pitchFamily="18" charset="2"/>
              </a:rPr>
              <a:t>是参数集</a:t>
            </a:r>
            <a:r>
              <a:rPr lang="en-US" altLang="zh-CN" sz="2000" dirty="0">
                <a:sym typeface="Symbol" panose="05050102010706020507" pitchFamily="18" charset="2"/>
              </a:rPr>
              <a:t>.</a:t>
            </a:r>
            <a:r>
              <a:rPr lang="zh-CN" altLang="en-US" sz="2000" dirty="0">
                <a:sym typeface="Symbol" panose="05050102010706020507" pitchFamily="18" charset="2"/>
              </a:rPr>
              <a:t>同样</a:t>
            </a:r>
            <a:r>
              <a:rPr lang="en-US" altLang="zh-CN" sz="2000" dirty="0">
                <a:sym typeface="Symbol" panose="05050102010706020507" pitchFamily="18" charset="2"/>
              </a:rPr>
              <a:t>,</a:t>
            </a:r>
            <a:r>
              <a:rPr lang="en-US" altLang="zh-CN" sz="2000" dirty="0" err="1">
                <a:sym typeface="Symbol" panose="05050102010706020507" pitchFamily="18" charset="2"/>
              </a:rPr>
              <a:t>Rxs</a:t>
            </a:r>
            <a:r>
              <a:rPr lang="zh-CN" altLang="en-US" sz="2000" dirty="0">
                <a:sym typeface="Symbol" panose="05050102010706020507" pitchFamily="18" charset="2"/>
              </a:rPr>
              <a:t>意味着</a:t>
            </a:r>
            <a:r>
              <a:rPr lang="en-US" altLang="zh-CN" sz="2000" dirty="0">
                <a:sym typeface="Symbol" panose="05050102010706020507" pitchFamily="18" charset="2"/>
              </a:rPr>
              <a:t>R</a:t>
            </a:r>
            <a:r>
              <a:rPr lang="zh-CN" altLang="en-US" sz="2000" dirty="0">
                <a:sym typeface="Symbol" panose="05050102010706020507" pitchFamily="18" charset="2"/>
              </a:rPr>
              <a:t>中元组限定为</a:t>
            </a:r>
            <a:r>
              <a:rPr lang="en-US" altLang="zh-CN" sz="2000" dirty="0" err="1">
                <a:sym typeface="Symbol" panose="05050102010706020507" pitchFamily="18" charset="2"/>
              </a:rPr>
              <a:t>xs</a:t>
            </a:r>
            <a:r>
              <a:rPr lang="zh-CN" altLang="en-US" sz="2000" dirty="0">
                <a:sym typeface="Symbol" panose="05050102010706020507" pitchFamily="18" charset="2"/>
              </a:rPr>
              <a:t>中参数</a:t>
            </a:r>
            <a:r>
              <a:rPr lang="en-US" altLang="zh-CN" sz="2000" dirty="0">
                <a:sym typeface="Symbol" panose="05050102010706020507" pitchFamily="18" charset="2"/>
              </a:rPr>
              <a:t>,R</a:t>
            </a:r>
            <a:r>
              <a:rPr lang="zh-CN" altLang="en-US" sz="2000" dirty="0">
                <a:sym typeface="Symbol" panose="05050102010706020507" pitchFamily="18" charset="2"/>
              </a:rPr>
              <a:t>是一个关系</a:t>
            </a:r>
          </a:p>
        </p:txBody>
      </p:sp>
    </p:spTree>
    <p:extLst>
      <p:ext uri="{BB962C8B-B14F-4D97-AF65-F5344CB8AC3E}">
        <p14:creationId xmlns:p14="http://schemas.microsoft.com/office/powerpoint/2010/main" val="178516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8E68526B-6BB3-4055-9155-8BC5A5CE6EC4}"/>
              </a:ext>
            </a:extLst>
          </p:cNvPr>
          <p:cNvSpPr txBox="1">
            <a:spLocks noChangeArrowheads="1"/>
          </p:cNvSpPr>
          <p:nvPr/>
        </p:nvSpPr>
        <p:spPr bwMode="auto">
          <a:xfrm>
            <a:off x="1701924" y="908720"/>
            <a:ext cx="8172450"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dirty="0"/>
              <a:t>定义</a:t>
            </a:r>
            <a:r>
              <a:rPr lang="en-US" altLang="zh-CN" sz="2000" dirty="0"/>
              <a:t>5 </a:t>
            </a:r>
            <a:r>
              <a:rPr lang="zh-CN" altLang="en-US" sz="2000" dirty="0"/>
              <a:t>令</a:t>
            </a:r>
            <a:r>
              <a:rPr lang="en-US" altLang="zh-CN" sz="2000" dirty="0"/>
              <a:t>var(PA)={x</a:t>
            </a:r>
            <a:r>
              <a:rPr lang="en-US" altLang="zh-CN" sz="2000" dirty="0">
                <a:sym typeface="Symbol" panose="05050102010706020507" pitchFamily="18" charset="2"/>
              </a:rPr>
              <a:t>(</a:t>
            </a:r>
            <a:r>
              <a:rPr lang="en-US" altLang="zh-CN" sz="2000" dirty="0" err="1">
                <a:sym typeface="Symbol" panose="05050102010706020507" pitchFamily="18" charset="2"/>
              </a:rPr>
              <a:t>x,v</a:t>
            </a:r>
            <a:r>
              <a:rPr lang="en-US" altLang="zh-CN" sz="2000" dirty="0">
                <a:sym typeface="Symbol" panose="05050102010706020507" pitchFamily="18" charset="2"/>
              </a:rPr>
              <a:t>)PA}</a:t>
            </a:r>
            <a:r>
              <a:rPr lang="zh-CN" altLang="en-US" sz="2000" dirty="0">
                <a:sym typeface="Symbol" panose="05050102010706020507" pitchFamily="18" charset="2"/>
              </a:rPr>
              <a:t>是被</a:t>
            </a:r>
            <a:r>
              <a:rPr lang="en-US" altLang="zh-CN" sz="2000" dirty="0">
                <a:sym typeface="Symbol" panose="05050102010706020507" pitchFamily="18" charset="2"/>
              </a:rPr>
              <a:t>PA</a:t>
            </a:r>
            <a:r>
              <a:rPr lang="zh-CN" altLang="en-US" sz="2000" dirty="0">
                <a:sym typeface="Symbol" panose="05050102010706020507" pitchFamily="18" charset="2"/>
              </a:rPr>
              <a:t>赋值的参数集合</a:t>
            </a:r>
            <a:r>
              <a:rPr lang="en-US" altLang="zh-CN" sz="2000" dirty="0">
                <a:sym typeface="Symbol" panose="05050102010706020507" pitchFamily="18" charset="2"/>
              </a:rPr>
              <a:t>.</a:t>
            </a:r>
            <a:r>
              <a:rPr lang="en-US" altLang="zh-CN" sz="2000" dirty="0" err="1">
                <a:sym typeface="Symbol" panose="05050102010706020507" pitchFamily="18" charset="2"/>
              </a:rPr>
              <a:t>val</a:t>
            </a:r>
            <a:r>
              <a:rPr lang="en-US" altLang="zh-CN" sz="2000" dirty="0">
                <a:sym typeface="Symbol" panose="05050102010706020507" pitchFamily="18" charset="2"/>
              </a:rPr>
              <a:t>(PA)={v(</a:t>
            </a:r>
            <a:r>
              <a:rPr lang="en-US" altLang="zh-CN" sz="2000" dirty="0" err="1">
                <a:sym typeface="Symbol" panose="05050102010706020507" pitchFamily="18" charset="2"/>
              </a:rPr>
              <a:t>x,v</a:t>
            </a:r>
            <a:r>
              <a:rPr lang="en-US" altLang="zh-CN" sz="2000" dirty="0">
                <a:sym typeface="Symbol" panose="05050102010706020507" pitchFamily="18" charset="2"/>
              </a:rPr>
              <a:t>)PA}</a:t>
            </a:r>
            <a:r>
              <a:rPr lang="zh-CN" altLang="en-US" sz="2000" dirty="0">
                <a:sym typeface="Symbol" panose="05050102010706020507" pitchFamily="18" charset="2"/>
              </a:rPr>
              <a:t>是对</a:t>
            </a:r>
            <a:r>
              <a:rPr lang="en-US" altLang="zh-CN" sz="2000" dirty="0">
                <a:sym typeface="Symbol" panose="05050102010706020507" pitchFamily="18" charset="2"/>
              </a:rPr>
              <a:t>var(PA)</a:t>
            </a:r>
            <a:r>
              <a:rPr lang="zh-CN" altLang="en-US" sz="2000" dirty="0">
                <a:sym typeface="Symbol" panose="05050102010706020507" pitchFamily="18" charset="2"/>
              </a:rPr>
              <a:t>中参数的赋值集合</a:t>
            </a:r>
            <a:r>
              <a:rPr lang="en-US" altLang="zh-CN" sz="2000" dirty="0">
                <a:sym typeface="Symbol" panose="05050102010706020507" pitchFamily="18" charset="2"/>
              </a:rPr>
              <a:t>.</a:t>
            </a:r>
            <a:r>
              <a:rPr lang="zh-CN" altLang="en-US" sz="2000" dirty="0">
                <a:sym typeface="Symbol" panose="05050102010706020507" pitchFamily="18" charset="2"/>
              </a:rPr>
              <a:t>当</a:t>
            </a:r>
            <a:r>
              <a:rPr lang="en-US" altLang="zh-CN" sz="2000" dirty="0" err="1">
                <a:sym typeface="Symbol" panose="05050102010706020507" pitchFamily="18" charset="2"/>
              </a:rPr>
              <a:t>PA</a:t>
            </a:r>
            <a:r>
              <a:rPr lang="en-US" altLang="zh-CN" sz="2000" baseline="-25000" dirty="0" err="1">
                <a:sym typeface="Symbol" panose="05050102010706020507" pitchFamily="18" charset="2"/>
              </a:rPr>
              <a:t>var</a:t>
            </a:r>
            <a:r>
              <a:rPr lang="en-US" altLang="zh-CN" sz="2000" baseline="-25000" dirty="0">
                <a:sym typeface="Symbol" panose="05050102010706020507" pitchFamily="18" charset="2"/>
              </a:rPr>
              <a:t>(PA)</a:t>
            </a:r>
            <a:r>
              <a:rPr lang="en-US" altLang="zh-CN" sz="2000" baseline="-25000" dirty="0" err="1">
                <a:sym typeface="Symbol" panose="05050102010706020507" pitchFamily="18" charset="2"/>
              </a:rPr>
              <a:t>Si</a:t>
            </a:r>
            <a:r>
              <a:rPr lang="en-US" altLang="zh-CN" sz="2000" dirty="0" err="1">
                <a:sym typeface="Symbol" panose="05050102010706020507" pitchFamily="18" charset="2"/>
              </a:rPr>
              <a:t>R</a:t>
            </a:r>
            <a:r>
              <a:rPr lang="en-US" altLang="zh-CN" sz="2000" baseline="-25000" dirty="0" err="1">
                <a:sym typeface="Symbol" panose="05050102010706020507" pitchFamily="18" charset="2"/>
              </a:rPr>
              <a:t>var</a:t>
            </a:r>
            <a:r>
              <a:rPr lang="en-US" altLang="zh-CN" sz="2000" baseline="-25000" dirty="0">
                <a:sym typeface="Symbol" panose="05050102010706020507" pitchFamily="18" charset="2"/>
              </a:rPr>
              <a:t>(PA)Si</a:t>
            </a:r>
            <a:r>
              <a:rPr lang="zh-CN" altLang="en-US" sz="2000" dirty="0">
                <a:sym typeface="Symbol" panose="05050102010706020507" pitchFamily="18" charset="2"/>
              </a:rPr>
              <a:t>时一个部分赋值满足约束</a:t>
            </a:r>
            <a:r>
              <a:rPr lang="en-US" altLang="zh-CN" sz="2000" dirty="0">
                <a:sym typeface="Symbol" panose="05050102010706020507" pitchFamily="18" charset="2"/>
              </a:rPr>
              <a:t>c</a:t>
            </a:r>
            <a:r>
              <a:rPr lang="en-US" altLang="zh-CN" sz="2000" baseline="-25000" dirty="0">
                <a:sym typeface="Symbol" panose="05050102010706020507" pitchFamily="18" charset="2"/>
              </a:rPr>
              <a:t>i</a:t>
            </a:r>
            <a:r>
              <a:rPr lang="en-US" altLang="zh-CN" sz="2000" dirty="0">
                <a:sym typeface="Symbol" panose="05050102010706020507" pitchFamily="18" charset="2"/>
              </a:rPr>
              <a:t>.</a:t>
            </a:r>
          </a:p>
          <a:p>
            <a:pPr algn="l">
              <a:spcBef>
                <a:spcPct val="50000"/>
              </a:spcBef>
            </a:pPr>
            <a:r>
              <a:rPr lang="zh-CN" altLang="en-US" sz="2000" dirty="0">
                <a:sym typeface="Symbol" panose="05050102010706020507" pitchFamily="18" charset="2"/>
              </a:rPr>
              <a:t>定义</a:t>
            </a:r>
            <a:r>
              <a:rPr lang="en-US" altLang="zh-CN" sz="2000" dirty="0">
                <a:sym typeface="Symbol" panose="05050102010706020507" pitchFamily="18" charset="2"/>
              </a:rPr>
              <a:t>6 </a:t>
            </a:r>
            <a:r>
              <a:rPr lang="zh-CN" altLang="en-US" sz="2000" dirty="0">
                <a:sym typeface="Symbol" panose="05050102010706020507" pitchFamily="18" charset="2"/>
              </a:rPr>
              <a:t>当</a:t>
            </a:r>
            <a:r>
              <a:rPr lang="en-US" altLang="zh-CN" sz="2000" dirty="0">
                <a:sym typeface="Symbol" panose="05050102010706020507" pitchFamily="18" charset="2"/>
              </a:rPr>
              <a:t>CA</a:t>
            </a:r>
            <a:r>
              <a:rPr lang="zh-CN" altLang="en-US" sz="2000" dirty="0">
                <a:sym typeface="Symbol" panose="05050102010706020507" pitchFamily="18" charset="2"/>
              </a:rPr>
              <a:t>满足 </a:t>
            </a:r>
            <a:r>
              <a:rPr lang="en-US" altLang="zh-CN" sz="2000" dirty="0">
                <a:sym typeface="Symbol" panose="05050102010706020507" pitchFamily="18" charset="2"/>
              </a:rPr>
              <a:t>C</a:t>
            </a:r>
            <a:r>
              <a:rPr lang="zh-CN" altLang="en-US" sz="2000" dirty="0">
                <a:sym typeface="Symbol" panose="05050102010706020507" pitchFamily="18" charset="2"/>
              </a:rPr>
              <a:t>中所有约束时一个完全赋值</a:t>
            </a:r>
            <a:r>
              <a:rPr lang="en-US" altLang="zh-CN" sz="2000" dirty="0">
                <a:sym typeface="Symbol" panose="05050102010706020507" pitchFamily="18" charset="2"/>
              </a:rPr>
              <a:t>CA</a:t>
            </a:r>
            <a:r>
              <a:rPr lang="zh-CN" altLang="en-US" sz="2000" dirty="0">
                <a:sym typeface="Symbol" panose="05050102010706020507" pitchFamily="18" charset="2"/>
              </a:rPr>
              <a:t>是对</a:t>
            </a:r>
            <a:r>
              <a:rPr lang="en-US" altLang="zh-CN" sz="2000" dirty="0">
                <a:sym typeface="Symbol" panose="05050102010706020507" pitchFamily="18" charset="2"/>
              </a:rPr>
              <a:t>CSP</a:t>
            </a:r>
            <a:r>
              <a:rPr lang="zh-CN" altLang="en-US" sz="2000" dirty="0">
                <a:sym typeface="Symbol" panose="05050102010706020507" pitchFamily="18" charset="2"/>
              </a:rPr>
              <a:t>的解</a:t>
            </a:r>
            <a:r>
              <a:rPr lang="en-US" altLang="zh-CN" sz="2000" dirty="0">
                <a:sym typeface="Symbol" panose="05050102010706020507" pitchFamily="18" charset="2"/>
              </a:rPr>
              <a:t>S.</a:t>
            </a:r>
          </a:p>
          <a:p>
            <a:pPr algn="l">
              <a:spcBef>
                <a:spcPct val="50000"/>
              </a:spcBef>
            </a:pPr>
            <a:r>
              <a:rPr lang="zh-CN" altLang="en-US" sz="2000" dirty="0">
                <a:sym typeface="Symbol" panose="05050102010706020507" pitchFamily="18" charset="2"/>
              </a:rPr>
              <a:t>例</a:t>
            </a:r>
            <a:r>
              <a:rPr lang="en-US" altLang="zh-CN" sz="2000" dirty="0">
                <a:sym typeface="Symbol" panose="05050102010706020507" pitchFamily="18" charset="2"/>
              </a:rPr>
              <a:t>1 </a:t>
            </a:r>
            <a:r>
              <a:rPr lang="zh-CN" altLang="en-US" sz="2000" dirty="0">
                <a:sym typeface="Symbol" panose="05050102010706020507" pitchFamily="18" charset="2"/>
              </a:rPr>
              <a:t>下面是一个</a:t>
            </a:r>
            <a:r>
              <a:rPr lang="en-US" altLang="zh-CN" sz="2000" dirty="0">
                <a:sym typeface="Symbol" panose="05050102010706020507" pitchFamily="18" charset="2"/>
              </a:rPr>
              <a:t>CSP</a:t>
            </a:r>
            <a:r>
              <a:rPr lang="zh-CN" altLang="en-US" sz="2000" dirty="0">
                <a:sym typeface="Symbol" panose="05050102010706020507" pitchFamily="18" charset="2"/>
              </a:rPr>
              <a:t>例子</a:t>
            </a:r>
            <a:r>
              <a:rPr lang="en-US" altLang="zh-CN" sz="2000" dirty="0">
                <a:sym typeface="Symbol" panose="05050102010706020507" pitchFamily="18" charset="2"/>
              </a:rPr>
              <a:t>X={x</a:t>
            </a:r>
            <a:r>
              <a:rPr lang="en-US" altLang="zh-CN" sz="2000" baseline="-25000" dirty="0">
                <a:sym typeface="Symbol" panose="05050102010706020507" pitchFamily="18" charset="2"/>
              </a:rPr>
              <a:t>1</a:t>
            </a:r>
            <a:r>
              <a:rPr lang="en-US" altLang="zh-CN" sz="2000" dirty="0">
                <a:sym typeface="Symbol" panose="05050102010706020507" pitchFamily="18" charset="2"/>
              </a:rPr>
              <a:t>,x</a:t>
            </a:r>
            <a:r>
              <a:rPr lang="en-US" altLang="zh-CN" sz="2000" baseline="-25000" dirty="0">
                <a:sym typeface="Symbol" panose="05050102010706020507" pitchFamily="18" charset="2"/>
              </a:rPr>
              <a:t>2</a:t>
            </a:r>
            <a:r>
              <a:rPr lang="en-US" altLang="zh-CN" sz="2000" dirty="0">
                <a:sym typeface="Symbol" panose="05050102010706020507" pitchFamily="18" charset="2"/>
              </a:rPr>
              <a:t>x</a:t>
            </a:r>
            <a:r>
              <a:rPr lang="en-US" altLang="zh-CN" sz="2000" baseline="-25000" dirty="0">
                <a:sym typeface="Symbol" panose="05050102010706020507" pitchFamily="18" charset="2"/>
              </a:rPr>
              <a:t>3</a:t>
            </a:r>
            <a:r>
              <a:rPr lang="en-US" altLang="zh-CN" sz="2000" dirty="0">
                <a:sym typeface="Symbol" panose="05050102010706020507" pitchFamily="18" charset="2"/>
              </a:rPr>
              <a:t>x</a:t>
            </a:r>
            <a:r>
              <a:rPr lang="en-US" altLang="zh-CN" sz="2000" baseline="-25000" dirty="0">
                <a:sym typeface="Symbol" panose="05050102010706020507" pitchFamily="18" charset="2"/>
              </a:rPr>
              <a:t>4</a:t>
            </a:r>
            <a:r>
              <a:rPr lang="en-US" altLang="zh-CN" sz="2000" dirty="0">
                <a:sym typeface="Symbol" panose="05050102010706020507" pitchFamily="18" charset="2"/>
              </a:rPr>
              <a:t>,x</a:t>
            </a:r>
            <a:r>
              <a:rPr lang="en-US" altLang="zh-CN" sz="2000" baseline="-25000" dirty="0">
                <a:sym typeface="Symbol" panose="05050102010706020507" pitchFamily="18" charset="2"/>
              </a:rPr>
              <a:t>5</a:t>
            </a:r>
            <a:r>
              <a:rPr lang="en-US" altLang="zh-CN" sz="2000" dirty="0">
                <a:sym typeface="Symbol" panose="05050102010706020507" pitchFamily="18" charset="2"/>
              </a:rPr>
              <a:t>},</a:t>
            </a:r>
          </a:p>
          <a:p>
            <a:pPr algn="l">
              <a:spcBef>
                <a:spcPct val="50000"/>
              </a:spcBef>
            </a:pPr>
            <a:r>
              <a:rPr lang="en-US" altLang="zh-CN" sz="2000" dirty="0">
                <a:sym typeface="Symbol" panose="05050102010706020507" pitchFamily="18" charset="2"/>
              </a:rPr>
              <a:t>D={(0,1,2),(0,1),(4,5),(0,1,3),(0,1,2)}</a:t>
            </a:r>
          </a:p>
          <a:p>
            <a:pPr algn="l">
              <a:spcBef>
                <a:spcPct val="50000"/>
              </a:spcBef>
            </a:pPr>
            <a:r>
              <a:rPr lang="en-US" altLang="zh-CN" sz="2000" dirty="0">
                <a:sym typeface="Symbol" panose="05050102010706020507" pitchFamily="18" charset="2"/>
              </a:rPr>
              <a:t>C={({x</a:t>
            </a:r>
            <a:r>
              <a:rPr lang="en-US" altLang="zh-CN" sz="2000" baseline="-25000" dirty="0">
                <a:sym typeface="Symbol" panose="05050102010706020507" pitchFamily="18" charset="2"/>
              </a:rPr>
              <a:t>1</a:t>
            </a:r>
            <a:r>
              <a:rPr lang="en-US" altLang="zh-CN" sz="2000" dirty="0">
                <a:sym typeface="Symbol" panose="05050102010706020507" pitchFamily="18" charset="2"/>
              </a:rPr>
              <a:t>,x</a:t>
            </a:r>
            <a:r>
              <a:rPr lang="en-US" altLang="zh-CN" sz="2000" baseline="-25000" dirty="0">
                <a:sym typeface="Symbol" panose="05050102010706020507" pitchFamily="18" charset="2"/>
              </a:rPr>
              <a:t>2</a:t>
            </a:r>
            <a:r>
              <a:rPr lang="en-US" altLang="zh-CN" sz="2000" dirty="0">
                <a:sym typeface="Symbol" panose="05050102010706020507" pitchFamily="18" charset="2"/>
              </a:rPr>
              <a:t>},{(0,1),(2,0)}),({x</a:t>
            </a:r>
            <a:r>
              <a:rPr lang="en-US" altLang="zh-CN" sz="2000" baseline="-25000" dirty="0">
                <a:sym typeface="Symbol" panose="05050102010706020507" pitchFamily="18" charset="2"/>
              </a:rPr>
              <a:t>2</a:t>
            </a:r>
            <a:r>
              <a:rPr lang="en-US" altLang="zh-CN" sz="2000" dirty="0">
                <a:sym typeface="Symbol" panose="05050102010706020507" pitchFamily="18" charset="2"/>
              </a:rPr>
              <a:t>,x</a:t>
            </a:r>
            <a:r>
              <a:rPr lang="en-US" altLang="zh-CN" sz="2000" baseline="-25000" dirty="0">
                <a:sym typeface="Symbol" panose="05050102010706020507" pitchFamily="18" charset="2"/>
              </a:rPr>
              <a:t>3</a:t>
            </a:r>
            <a:r>
              <a:rPr lang="en-US" altLang="zh-CN" sz="2000" dirty="0">
                <a:sym typeface="Symbol" panose="05050102010706020507" pitchFamily="18" charset="2"/>
              </a:rPr>
              <a:t>},{(0,4),(1,4)}),</a:t>
            </a:r>
          </a:p>
          <a:p>
            <a:pPr algn="l">
              <a:spcBef>
                <a:spcPct val="50000"/>
              </a:spcBef>
            </a:pPr>
            <a:r>
              <a:rPr lang="en-US" altLang="zh-CN" sz="2000" dirty="0">
                <a:sym typeface="Symbol" panose="05050102010706020507" pitchFamily="18" charset="2"/>
              </a:rPr>
              <a:t>      ({x</a:t>
            </a:r>
            <a:r>
              <a:rPr lang="en-US" altLang="zh-CN" sz="2000" baseline="-25000" dirty="0">
                <a:sym typeface="Symbol" panose="05050102010706020507" pitchFamily="18" charset="2"/>
              </a:rPr>
              <a:t>3</a:t>
            </a:r>
            <a:r>
              <a:rPr lang="en-US" altLang="zh-CN" sz="2000" dirty="0">
                <a:sym typeface="Symbol" panose="05050102010706020507" pitchFamily="18" charset="2"/>
              </a:rPr>
              <a:t>,x</a:t>
            </a:r>
            <a:r>
              <a:rPr lang="en-US" altLang="zh-CN" sz="2000" baseline="-25000" dirty="0">
                <a:sym typeface="Symbol" panose="05050102010706020507" pitchFamily="18" charset="2"/>
              </a:rPr>
              <a:t>4</a:t>
            </a:r>
            <a:r>
              <a:rPr lang="en-US" altLang="zh-CN" sz="2000" dirty="0">
                <a:sym typeface="Symbol" panose="05050102010706020507" pitchFamily="18" charset="2"/>
              </a:rPr>
              <a:t>,x</a:t>
            </a:r>
            <a:r>
              <a:rPr lang="en-US" altLang="zh-CN" sz="2000" baseline="-25000" dirty="0">
                <a:sym typeface="Symbol" panose="05050102010706020507" pitchFamily="18" charset="2"/>
              </a:rPr>
              <a:t>5</a:t>
            </a:r>
            <a:r>
              <a:rPr lang="en-US" altLang="zh-CN" sz="2000" dirty="0">
                <a:sym typeface="Symbol" panose="05050102010706020507" pitchFamily="18" charset="2"/>
              </a:rPr>
              <a:t>},{(,3,0),(4,0,2),(5,3,2)}),({x</a:t>
            </a:r>
            <a:r>
              <a:rPr lang="en-US" altLang="zh-CN" sz="2000" baseline="-25000" dirty="0">
                <a:sym typeface="Symbol" panose="05050102010706020507" pitchFamily="18" charset="2"/>
              </a:rPr>
              <a:t>1</a:t>
            </a:r>
            <a:r>
              <a:rPr lang="en-US" altLang="zh-CN" sz="2000" dirty="0">
                <a:sym typeface="Symbol" panose="05050102010706020507" pitchFamily="18" charset="2"/>
              </a:rPr>
              <a:t>,x</a:t>
            </a:r>
            <a:r>
              <a:rPr lang="en-US" altLang="zh-CN" sz="2000" baseline="-25000" dirty="0">
                <a:sym typeface="Symbol" panose="05050102010706020507" pitchFamily="18" charset="2"/>
              </a:rPr>
              <a:t>4</a:t>
            </a:r>
            <a:r>
              <a:rPr lang="en-US" altLang="zh-CN" sz="2000" dirty="0">
                <a:sym typeface="Symbol" panose="05050102010706020507" pitchFamily="18" charset="2"/>
              </a:rPr>
              <a:t>},{(0,0),(0,1),(1,1),(0,3)})}.</a:t>
            </a:r>
          </a:p>
          <a:p>
            <a:pPr algn="l">
              <a:spcBef>
                <a:spcPct val="50000"/>
              </a:spcBef>
            </a:pPr>
            <a:r>
              <a:rPr lang="en-US" altLang="zh-CN" sz="2000" dirty="0">
                <a:sym typeface="Symbol" panose="05050102010706020507" pitchFamily="18" charset="2"/>
              </a:rPr>
              <a:t>{(x</a:t>
            </a:r>
            <a:r>
              <a:rPr lang="en-US" altLang="zh-CN" sz="2000" baseline="-25000" dirty="0">
                <a:sym typeface="Symbol" panose="05050102010706020507" pitchFamily="18" charset="2"/>
              </a:rPr>
              <a:t>1</a:t>
            </a:r>
            <a:r>
              <a:rPr lang="en-US" altLang="zh-CN" sz="2000" dirty="0">
                <a:sym typeface="Symbol" panose="05050102010706020507" pitchFamily="18" charset="2"/>
              </a:rPr>
              <a:t>,0),(x</a:t>
            </a:r>
            <a:r>
              <a:rPr lang="en-US" altLang="zh-CN" sz="2000" baseline="-25000" dirty="0">
                <a:sym typeface="Symbol" panose="05050102010706020507" pitchFamily="18" charset="2"/>
              </a:rPr>
              <a:t>2</a:t>
            </a:r>
            <a:r>
              <a:rPr lang="en-US" altLang="zh-CN" sz="2000" dirty="0">
                <a:sym typeface="Symbol" panose="05050102010706020507" pitchFamily="18" charset="2"/>
              </a:rPr>
              <a:t>,1),(x</a:t>
            </a:r>
            <a:r>
              <a:rPr lang="en-US" altLang="zh-CN" sz="2000" baseline="-25000" dirty="0">
                <a:sym typeface="Symbol" panose="05050102010706020507" pitchFamily="18" charset="2"/>
              </a:rPr>
              <a:t>3</a:t>
            </a:r>
            <a:r>
              <a:rPr lang="en-US" altLang="zh-CN" sz="2000" dirty="0">
                <a:sym typeface="Symbol" panose="05050102010706020507" pitchFamily="18" charset="2"/>
              </a:rPr>
              <a:t>,4),(x</a:t>
            </a:r>
            <a:r>
              <a:rPr lang="en-US" altLang="zh-CN" sz="2000" baseline="-25000" dirty="0">
                <a:sym typeface="Symbol" panose="05050102010706020507" pitchFamily="18" charset="2"/>
              </a:rPr>
              <a:t>4</a:t>
            </a:r>
            <a:r>
              <a:rPr lang="en-US" altLang="zh-CN" sz="2000" dirty="0">
                <a:sym typeface="Symbol" panose="05050102010706020507" pitchFamily="18" charset="2"/>
              </a:rPr>
              <a:t>,3),(x</a:t>
            </a:r>
            <a:r>
              <a:rPr lang="en-US" altLang="zh-CN" sz="2000" baseline="-25000" dirty="0">
                <a:sym typeface="Symbol" panose="05050102010706020507" pitchFamily="18" charset="2"/>
              </a:rPr>
              <a:t>5</a:t>
            </a:r>
            <a:r>
              <a:rPr lang="en-US" altLang="zh-CN" sz="2000" dirty="0">
                <a:sym typeface="Symbol" panose="05050102010706020507" pitchFamily="18" charset="2"/>
              </a:rPr>
              <a:t>,0)}</a:t>
            </a:r>
            <a:r>
              <a:rPr lang="zh-CN" altLang="en-US" sz="2000" dirty="0">
                <a:sym typeface="Symbol" panose="05050102010706020507" pitchFamily="18" charset="2"/>
              </a:rPr>
              <a:t>是一个解</a:t>
            </a:r>
            <a:r>
              <a:rPr lang="en-US" altLang="zh-CN" sz="2000" dirty="0">
                <a:sym typeface="Symbol" panose="05050102010706020507" pitchFamily="18" charset="2"/>
              </a:rPr>
              <a:t>.</a:t>
            </a:r>
          </a:p>
          <a:p>
            <a:pPr algn="l">
              <a:spcBef>
                <a:spcPct val="50000"/>
              </a:spcBef>
            </a:pPr>
            <a:r>
              <a:rPr lang="zh-CN" altLang="en-US" sz="2000" dirty="0">
                <a:sym typeface="Symbol" panose="05050102010706020507" pitchFamily="18" charset="2"/>
              </a:rPr>
              <a:t>定义</a:t>
            </a:r>
            <a:r>
              <a:rPr lang="en-US" altLang="zh-CN" sz="2000" dirty="0">
                <a:sym typeface="Symbol" panose="05050102010706020507" pitchFamily="18" charset="2"/>
              </a:rPr>
              <a:t>7 </a:t>
            </a:r>
            <a:r>
              <a:rPr lang="zh-CN" altLang="en-US" sz="2000" dirty="0">
                <a:sym typeface="Symbol" panose="05050102010706020507" pitchFamily="18" charset="2"/>
              </a:rPr>
              <a:t>一个可定制产品规范是由产品中可使用的选装和那些选装做出选择的规则给定</a:t>
            </a:r>
            <a:r>
              <a:rPr lang="en-US" altLang="zh-CN" sz="2000" dirty="0">
                <a:sym typeface="Symbol" panose="05050102010706020507" pitchFamily="18" charset="2"/>
              </a:rPr>
              <a:t>.</a:t>
            </a:r>
            <a:r>
              <a:rPr lang="zh-CN" altLang="en-US" sz="2000" dirty="0">
                <a:sym typeface="Symbol" panose="05050102010706020507" pitchFamily="18" charset="2"/>
              </a:rPr>
              <a:t>给定可配置产品规范</a:t>
            </a:r>
            <a:r>
              <a:rPr lang="en-US" altLang="zh-CN" sz="2000" dirty="0">
                <a:sym typeface="Symbol" panose="05050102010706020507" pitchFamily="18" charset="2"/>
              </a:rPr>
              <a:t>,</a:t>
            </a:r>
            <a:r>
              <a:rPr lang="zh-CN" altLang="en-US" sz="2000" dirty="0">
                <a:sym typeface="Symbol" panose="05050102010706020507" pitchFamily="18" charset="2"/>
              </a:rPr>
              <a:t>配置问题 </a:t>
            </a:r>
            <a:r>
              <a:rPr lang="en-US" altLang="zh-CN" sz="2000" dirty="0">
                <a:sym typeface="Symbol" panose="05050102010706020507" pitchFamily="18" charset="2"/>
              </a:rPr>
              <a:t>CP</a:t>
            </a:r>
            <a:r>
              <a:rPr lang="zh-CN" altLang="en-US" sz="2000" dirty="0">
                <a:sym typeface="Symbol" panose="05050102010706020507" pitchFamily="18" charset="2"/>
              </a:rPr>
              <a:t>定义为对每一个可选装做出一个选择</a:t>
            </a:r>
            <a:r>
              <a:rPr lang="en-US" altLang="zh-CN" sz="2000" dirty="0">
                <a:sym typeface="Symbol" panose="05050102010706020507" pitchFamily="18" charset="2"/>
              </a:rPr>
              <a:t>,</a:t>
            </a:r>
            <a:r>
              <a:rPr lang="zh-CN" altLang="en-US" sz="2000" dirty="0">
                <a:sym typeface="Symbol" panose="05050102010706020507" pitchFamily="18" charset="2"/>
              </a:rPr>
              <a:t>使得所有规则被满足</a:t>
            </a:r>
            <a:r>
              <a:rPr lang="en-US" altLang="zh-CN" sz="2000" dirty="0">
                <a:sym typeface="Symbol" panose="05050102010706020507" pitchFamily="18" charset="2"/>
              </a:rPr>
              <a:t>.</a:t>
            </a:r>
          </a:p>
        </p:txBody>
      </p:sp>
    </p:spTree>
    <p:extLst>
      <p:ext uri="{BB962C8B-B14F-4D97-AF65-F5344CB8AC3E}">
        <p14:creationId xmlns:p14="http://schemas.microsoft.com/office/powerpoint/2010/main" val="382899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D9EE26EF-A3D3-4681-8093-1CBBCBBCC2EE}"/>
              </a:ext>
            </a:extLst>
          </p:cNvPr>
          <p:cNvSpPr txBox="1">
            <a:spLocks noChangeArrowheads="1"/>
          </p:cNvSpPr>
          <p:nvPr/>
        </p:nvSpPr>
        <p:spPr bwMode="auto">
          <a:xfrm>
            <a:off x="1629916" y="1052736"/>
            <a:ext cx="8712968"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000" dirty="0"/>
              <a:t>这里仅考虑静态配置问题</a:t>
            </a:r>
            <a:r>
              <a:rPr lang="en-US" altLang="zh-CN" sz="2000" dirty="0"/>
              <a:t>,</a:t>
            </a:r>
            <a:r>
              <a:rPr lang="zh-CN" altLang="en-US" sz="2000" dirty="0"/>
              <a:t>即可选装的个数与规则在整个配置过程中保持不变</a:t>
            </a:r>
            <a:r>
              <a:rPr lang="en-US" altLang="zh-CN" sz="2000" dirty="0"/>
              <a:t>,</a:t>
            </a:r>
            <a:r>
              <a:rPr lang="zh-CN" altLang="en-US" sz="2000" dirty="0"/>
              <a:t>而动态配置问题中</a:t>
            </a:r>
            <a:r>
              <a:rPr lang="en-US" altLang="zh-CN" sz="2000" dirty="0"/>
              <a:t>,</a:t>
            </a:r>
            <a:r>
              <a:rPr lang="zh-CN" altLang="en-US" sz="2000" dirty="0"/>
              <a:t>对可使用选装的某些选择可能增加新的选装和配置问题的约束规则</a:t>
            </a:r>
            <a:r>
              <a:rPr lang="en-US" altLang="zh-CN" sz="2000" dirty="0"/>
              <a:t>,</a:t>
            </a:r>
            <a:r>
              <a:rPr lang="zh-CN" altLang="en-US" sz="2000" dirty="0"/>
              <a:t>我们只描述静态配置问题</a:t>
            </a:r>
            <a:r>
              <a:rPr lang="en-US" altLang="zh-CN" sz="2000" dirty="0"/>
              <a:t>.</a:t>
            </a:r>
          </a:p>
          <a:p>
            <a:pPr algn="l">
              <a:spcBef>
                <a:spcPct val="50000"/>
              </a:spcBef>
            </a:pPr>
            <a:r>
              <a:rPr lang="zh-CN" altLang="en-US" sz="2000" dirty="0"/>
              <a:t>例</a:t>
            </a:r>
            <a:r>
              <a:rPr lang="en-US" altLang="zh-CN" sz="2000" dirty="0"/>
              <a:t>2 </a:t>
            </a:r>
            <a:r>
              <a:rPr lang="zh-CN" altLang="en-US" sz="2000" dirty="0"/>
              <a:t>考虑通过选择颜色</a:t>
            </a:r>
            <a:r>
              <a:rPr lang="en-US" altLang="zh-CN" sz="2000" dirty="0"/>
              <a:t>(</a:t>
            </a:r>
            <a:r>
              <a:rPr lang="en-US" altLang="zh-CN" sz="2000" dirty="0" err="1"/>
              <a:t>black,white</a:t>
            </a:r>
            <a:r>
              <a:rPr lang="en-US" altLang="zh-CN" sz="2000" dirty="0"/>
              <a:t> ,</a:t>
            </a:r>
            <a:r>
              <a:rPr lang="en-US" altLang="zh-CN" sz="2000" dirty="0" err="1"/>
              <a:t>red,blue</a:t>
            </a:r>
            <a:r>
              <a:rPr lang="en-US" altLang="zh-CN" sz="2000" dirty="0"/>
              <a:t>),</a:t>
            </a:r>
            <a:r>
              <a:rPr lang="zh-CN" altLang="en-US" sz="2000" dirty="0"/>
              <a:t>尺码</a:t>
            </a:r>
            <a:r>
              <a:rPr lang="en-US" altLang="zh-CN" sz="2000" dirty="0"/>
              <a:t>size(</a:t>
            </a:r>
            <a:r>
              <a:rPr lang="en-US" altLang="zh-CN" sz="2000" dirty="0" err="1"/>
              <a:t>small,medium,large</a:t>
            </a:r>
            <a:r>
              <a:rPr lang="en-US" altLang="zh-CN" sz="2000" dirty="0"/>
              <a:t>)</a:t>
            </a:r>
            <a:r>
              <a:rPr lang="zh-CN" altLang="en-US" sz="2000" dirty="0"/>
              <a:t>和印制字母</a:t>
            </a:r>
            <a:r>
              <a:rPr lang="en-US" altLang="zh-CN" sz="2000" dirty="0"/>
              <a:t>print(“men In black”-MIB,</a:t>
            </a:r>
            <a:r>
              <a:rPr lang="zh-CN" altLang="en-US" sz="2000" dirty="0"/>
              <a:t>或”</a:t>
            </a:r>
            <a:r>
              <a:rPr lang="en-US" altLang="zh-CN" sz="2000" dirty="0"/>
              <a:t>Save The Whale”-STW)</a:t>
            </a:r>
            <a:r>
              <a:rPr lang="zh-CN" altLang="en-US" sz="2000" dirty="0"/>
              <a:t>来确定一件</a:t>
            </a:r>
            <a:r>
              <a:rPr lang="en-US" altLang="zh-CN" sz="2000" dirty="0"/>
              <a:t>T-shirt.</a:t>
            </a:r>
            <a:r>
              <a:rPr lang="zh-CN" altLang="en-US" sz="2000" dirty="0"/>
              <a:t>我们需要注意到有两个规则</a:t>
            </a:r>
            <a:r>
              <a:rPr lang="en-US" altLang="zh-CN" sz="2000" dirty="0"/>
              <a:t>:If </a:t>
            </a:r>
            <a:r>
              <a:rPr lang="zh-CN" altLang="en-US" sz="2000" dirty="0"/>
              <a:t>我们选择印制字母</a:t>
            </a:r>
            <a:r>
              <a:rPr lang="en-US" altLang="zh-CN" sz="2000" dirty="0" err="1"/>
              <a:t>MIB,then</a:t>
            </a:r>
            <a:r>
              <a:rPr lang="en-US" altLang="zh-CN" sz="2000" dirty="0"/>
              <a:t> </a:t>
            </a:r>
            <a:r>
              <a:rPr lang="zh-CN" altLang="en-US" sz="2000" dirty="0"/>
              <a:t>颜色</a:t>
            </a:r>
            <a:r>
              <a:rPr lang="en-US" altLang="zh-CN" sz="2000" dirty="0"/>
              <a:t>black</a:t>
            </a:r>
            <a:r>
              <a:rPr lang="zh-CN" altLang="en-US" sz="2000" dirty="0"/>
              <a:t>也需要被选择</a:t>
            </a:r>
            <a:r>
              <a:rPr lang="en-US" altLang="zh-CN" sz="2000" dirty="0"/>
              <a:t>,</a:t>
            </a:r>
            <a:r>
              <a:rPr lang="zh-CN" altLang="en-US" sz="2000" dirty="0"/>
              <a:t>而 </a:t>
            </a:r>
            <a:r>
              <a:rPr lang="en-US" altLang="zh-CN" sz="2000" dirty="0"/>
              <a:t>if</a:t>
            </a:r>
            <a:r>
              <a:rPr lang="zh-CN" altLang="en-US" sz="2000" dirty="0"/>
              <a:t>我们选择</a:t>
            </a:r>
            <a:r>
              <a:rPr lang="en-US" altLang="zh-CN" sz="2000" dirty="0"/>
              <a:t>small</a:t>
            </a:r>
            <a:r>
              <a:rPr lang="zh-CN" altLang="en-US" sz="2000" dirty="0"/>
              <a:t>尺码</a:t>
            </a:r>
            <a:r>
              <a:rPr lang="en-US" altLang="zh-CN" sz="2000" dirty="0"/>
              <a:t>,then STW</a:t>
            </a:r>
            <a:r>
              <a:rPr lang="zh-CN" altLang="en-US" sz="2000" dirty="0"/>
              <a:t>字母不能选择因为</a:t>
            </a:r>
            <a:r>
              <a:rPr lang="en-US" altLang="zh-CN" sz="2000" dirty="0"/>
              <a:t>large whale</a:t>
            </a:r>
            <a:r>
              <a:rPr lang="zh-CN" altLang="en-US" sz="2000" dirty="0"/>
              <a:t>不适合</a:t>
            </a:r>
            <a:r>
              <a:rPr lang="en-US" altLang="zh-CN" sz="2000" dirty="0"/>
              <a:t>small shirt.</a:t>
            </a:r>
            <a:r>
              <a:rPr lang="zh-CN" altLang="en-US" sz="2000" dirty="0"/>
              <a:t>下面描述把</a:t>
            </a:r>
            <a:r>
              <a:rPr lang="en-US" altLang="zh-CN" sz="2000" dirty="0"/>
              <a:t>T-shirt</a:t>
            </a:r>
            <a:r>
              <a:rPr lang="zh-CN" altLang="en-US" sz="2000" dirty="0"/>
              <a:t>配置问题描述为一个</a:t>
            </a:r>
            <a:r>
              <a:rPr lang="en-US" altLang="zh-CN" sz="2000" dirty="0"/>
              <a:t>CSP</a:t>
            </a:r>
            <a:r>
              <a:rPr lang="zh-CN" altLang="en-US" sz="2000" dirty="0"/>
              <a:t>实例</a:t>
            </a:r>
            <a:r>
              <a:rPr lang="en-US" altLang="zh-CN" sz="2000" dirty="0"/>
              <a:t>.X={x</a:t>
            </a:r>
            <a:r>
              <a:rPr lang="en-US" altLang="zh-CN" sz="2000" baseline="-25000" dirty="0"/>
              <a:t>1</a:t>
            </a:r>
            <a:r>
              <a:rPr lang="en-US" altLang="zh-CN" sz="2000" dirty="0"/>
              <a:t>,x</a:t>
            </a:r>
            <a:r>
              <a:rPr lang="en-US" altLang="zh-CN" sz="2000" baseline="-25000" dirty="0"/>
              <a:t>2</a:t>
            </a:r>
            <a:r>
              <a:rPr lang="en-US" altLang="zh-CN" sz="2000" dirty="0"/>
              <a:t>,x</a:t>
            </a:r>
            <a:r>
              <a:rPr lang="en-US" altLang="zh-CN" sz="2000" baseline="-25000" dirty="0"/>
              <a:t>3</a:t>
            </a:r>
            <a:r>
              <a:rPr lang="en-US" altLang="zh-CN" sz="2000" dirty="0"/>
              <a:t>}</a:t>
            </a:r>
            <a:r>
              <a:rPr lang="zh-CN" altLang="en-US" sz="2000" dirty="0"/>
              <a:t>表示颜色</a:t>
            </a:r>
            <a:r>
              <a:rPr lang="en-US" altLang="zh-CN" sz="2000" dirty="0"/>
              <a:t>color,</a:t>
            </a:r>
            <a:r>
              <a:rPr lang="zh-CN" altLang="en-US" sz="2000" dirty="0"/>
              <a:t>尺码</a:t>
            </a:r>
            <a:r>
              <a:rPr lang="en-US" altLang="zh-CN" sz="2000" dirty="0"/>
              <a:t>size</a:t>
            </a:r>
            <a:r>
              <a:rPr lang="zh-CN" altLang="en-US" sz="2000" dirty="0"/>
              <a:t>和印制字母</a:t>
            </a:r>
            <a:r>
              <a:rPr lang="en-US" altLang="zh-CN" sz="2000" dirty="0"/>
              <a:t>print,</a:t>
            </a:r>
            <a:r>
              <a:rPr lang="zh-CN" altLang="en-US" sz="2000" dirty="0"/>
              <a:t>参数值域是 </a:t>
            </a:r>
            <a:r>
              <a:rPr lang="en-US" altLang="zh-CN" sz="2000" dirty="0"/>
              <a:t>D</a:t>
            </a:r>
            <a:r>
              <a:rPr lang="en-US" altLang="zh-CN" sz="2000" baseline="-25000" dirty="0"/>
              <a:t>1</a:t>
            </a:r>
            <a:r>
              <a:rPr lang="en-US" altLang="zh-CN" sz="2000" dirty="0"/>
              <a:t>={</a:t>
            </a:r>
            <a:r>
              <a:rPr lang="en-US" altLang="zh-CN" sz="2000" dirty="0" err="1"/>
              <a:t>black,white,red,blue</a:t>
            </a:r>
            <a:r>
              <a:rPr lang="en-US" altLang="zh-CN" sz="2000" dirty="0"/>
              <a:t>],D</a:t>
            </a:r>
            <a:r>
              <a:rPr lang="en-US" altLang="zh-CN" sz="2000" baseline="-25000" dirty="0"/>
              <a:t>2</a:t>
            </a:r>
            <a:r>
              <a:rPr lang="en-US" altLang="zh-CN" sz="2000" dirty="0"/>
              <a:t>={</a:t>
            </a:r>
            <a:r>
              <a:rPr lang="en-US" altLang="zh-CN" sz="2000" dirty="0" err="1"/>
              <a:t>small,medium,largr</a:t>
            </a:r>
            <a:r>
              <a:rPr lang="en-US" altLang="zh-CN" sz="2000" dirty="0"/>
              <a:t>},D</a:t>
            </a:r>
            <a:r>
              <a:rPr lang="en-US" altLang="zh-CN" sz="2000" baseline="-25000" dirty="0"/>
              <a:t>3</a:t>
            </a:r>
            <a:r>
              <a:rPr lang="en-US" altLang="zh-CN" sz="2000" dirty="0"/>
              <a:t>={MIB,STW}.</a:t>
            </a:r>
            <a:r>
              <a:rPr lang="zh-CN" altLang="en-US" sz="2000" dirty="0"/>
              <a:t>两个规则翻译成</a:t>
            </a:r>
            <a:r>
              <a:rPr lang="en-US" altLang="zh-CN" sz="2000" dirty="0"/>
              <a:t>C={c</a:t>
            </a:r>
            <a:r>
              <a:rPr lang="en-US" altLang="zh-CN" sz="2000" baseline="-25000" dirty="0"/>
              <a:t>1</a:t>
            </a:r>
            <a:r>
              <a:rPr lang="en-US" altLang="zh-CN" sz="2000" dirty="0"/>
              <a:t>,c</a:t>
            </a:r>
            <a:r>
              <a:rPr lang="en-US" altLang="zh-CN" sz="2000" baseline="-25000" dirty="0"/>
              <a:t>2</a:t>
            </a:r>
            <a:r>
              <a:rPr lang="en-US" altLang="zh-CN" sz="2000" dirty="0"/>
              <a:t>},</a:t>
            </a:r>
            <a:r>
              <a:rPr lang="zh-CN" altLang="en-US" sz="2000" dirty="0"/>
              <a:t>其中</a:t>
            </a:r>
            <a:r>
              <a:rPr lang="en-US" altLang="zh-CN" sz="2000" dirty="0"/>
              <a:t>c</a:t>
            </a:r>
            <a:r>
              <a:rPr lang="en-US" altLang="zh-CN" sz="2000" baseline="-25000" dirty="0"/>
              <a:t>1</a:t>
            </a:r>
            <a:r>
              <a:rPr lang="en-US" altLang="zh-CN" sz="2000" dirty="0">
                <a:sym typeface="Symbol" panose="05050102010706020507" pitchFamily="18" charset="2"/>
              </a:rPr>
              <a:t>(x</a:t>
            </a:r>
            <a:r>
              <a:rPr lang="en-US" altLang="zh-CN" sz="2000" baseline="-25000" dirty="0">
                <a:sym typeface="Symbol" panose="05050102010706020507" pitchFamily="18" charset="2"/>
              </a:rPr>
              <a:t>3</a:t>
            </a:r>
            <a:r>
              <a:rPr lang="en-US" altLang="zh-CN" sz="2000" dirty="0">
                <a:sym typeface="Symbol" panose="05050102010706020507" pitchFamily="18" charset="2"/>
              </a:rPr>
              <a:t>=MIB)(x</a:t>
            </a:r>
            <a:r>
              <a:rPr lang="en-US" altLang="zh-CN" sz="2000" baseline="-25000" dirty="0">
                <a:sym typeface="Symbol" panose="05050102010706020507" pitchFamily="18" charset="2"/>
              </a:rPr>
              <a:t>1</a:t>
            </a:r>
            <a:r>
              <a:rPr lang="en-US" altLang="zh-CN" sz="2000" dirty="0">
                <a:sym typeface="Symbol" panose="05050102010706020507" pitchFamily="18" charset="2"/>
              </a:rPr>
              <a:t>=black)</a:t>
            </a:r>
            <a:r>
              <a:rPr lang="zh-CN" altLang="en-US" sz="2000" dirty="0">
                <a:sym typeface="Symbol" panose="05050102010706020507" pitchFamily="18" charset="2"/>
              </a:rPr>
              <a:t>和</a:t>
            </a:r>
          </a:p>
          <a:p>
            <a:pPr algn="l">
              <a:spcBef>
                <a:spcPct val="50000"/>
              </a:spcBef>
            </a:pPr>
            <a:r>
              <a:rPr lang="en-US" altLang="zh-CN" sz="2000" dirty="0">
                <a:sym typeface="Symbol" panose="05050102010706020507" pitchFamily="18" charset="2"/>
              </a:rPr>
              <a:t>c</a:t>
            </a:r>
            <a:r>
              <a:rPr lang="en-US" altLang="zh-CN" sz="2000" baseline="-25000" dirty="0">
                <a:sym typeface="Symbol" panose="05050102010706020507" pitchFamily="18" charset="2"/>
              </a:rPr>
              <a:t>2</a:t>
            </a:r>
            <a:r>
              <a:rPr lang="en-US" altLang="zh-CN" sz="2000" dirty="0">
                <a:sym typeface="Symbol" panose="05050102010706020507" pitchFamily="18" charset="2"/>
              </a:rPr>
              <a:t>(x</a:t>
            </a:r>
            <a:r>
              <a:rPr lang="en-US" altLang="zh-CN" sz="2000" baseline="-25000" dirty="0">
                <a:sym typeface="Symbol" panose="05050102010706020507" pitchFamily="18" charset="2"/>
              </a:rPr>
              <a:t>3</a:t>
            </a:r>
            <a:r>
              <a:rPr lang="en-US" altLang="zh-CN" sz="2000" dirty="0">
                <a:sym typeface="Symbol" panose="05050102010706020507" pitchFamily="18" charset="2"/>
              </a:rPr>
              <a:t>=STW)(x</a:t>
            </a:r>
            <a:r>
              <a:rPr lang="en-US" altLang="zh-CN" sz="2000" baseline="-25000" dirty="0">
                <a:sym typeface="Symbol" panose="05050102010706020507" pitchFamily="18" charset="2"/>
              </a:rPr>
              <a:t>2</a:t>
            </a:r>
            <a:r>
              <a:rPr lang="en-US" altLang="zh-CN" sz="2000" dirty="0">
                <a:sym typeface="Symbol" panose="05050102010706020507" pitchFamily="18" charset="2"/>
              </a:rPr>
              <a:t>small),</a:t>
            </a:r>
            <a:r>
              <a:rPr lang="zh-CN" altLang="en-US" sz="2000" dirty="0">
                <a:sym typeface="Symbol" panose="05050102010706020507" pitchFamily="18" charset="2"/>
              </a:rPr>
              <a:t>有</a:t>
            </a:r>
            <a:r>
              <a:rPr lang="en-US" altLang="zh-CN" sz="2000" dirty="0">
                <a:sym typeface="Symbol" panose="05050102010706020507" pitchFamily="18" charset="2"/>
              </a:rPr>
              <a:t>D</a:t>
            </a:r>
            <a:r>
              <a:rPr lang="en-US" altLang="zh-CN" sz="2000" baseline="-25000" dirty="0">
                <a:sym typeface="Symbol" panose="05050102010706020507" pitchFamily="18" charset="2"/>
              </a:rPr>
              <a:t>1</a:t>
            </a:r>
            <a:r>
              <a:rPr lang="en-US" altLang="zh-CN" sz="2000" dirty="0">
                <a:sym typeface="Symbol" panose="05050102010706020507" pitchFamily="18" charset="2"/>
              </a:rPr>
              <a:t>D</a:t>
            </a:r>
            <a:r>
              <a:rPr lang="en-US" altLang="zh-CN" sz="2000" baseline="-25000" dirty="0">
                <a:sym typeface="Symbol" panose="05050102010706020507" pitchFamily="18" charset="2"/>
              </a:rPr>
              <a:t>2</a:t>
            </a:r>
            <a:r>
              <a:rPr lang="en-US" altLang="zh-CN" sz="2000" dirty="0">
                <a:sym typeface="Symbol" panose="05050102010706020507" pitchFamily="18" charset="2"/>
              </a:rPr>
              <a:t>D</a:t>
            </a:r>
            <a:r>
              <a:rPr lang="en-US" altLang="zh-CN" sz="2000" baseline="-25000" dirty="0">
                <a:sym typeface="Symbol" panose="05050102010706020507" pitchFamily="18" charset="2"/>
              </a:rPr>
              <a:t>3</a:t>
            </a:r>
            <a:r>
              <a:rPr lang="en-US" altLang="zh-CN" sz="2000" dirty="0">
                <a:sym typeface="Symbol" panose="05050102010706020507" pitchFamily="18" charset="2"/>
              </a:rPr>
              <a:t>=24 </a:t>
            </a:r>
            <a:r>
              <a:rPr lang="zh-CN" altLang="en-US" sz="2000" dirty="0">
                <a:sym typeface="Symbol" panose="05050102010706020507" pitchFamily="18" charset="2"/>
              </a:rPr>
              <a:t>个完全赋值</a:t>
            </a:r>
            <a:r>
              <a:rPr lang="en-US" altLang="zh-CN" sz="2000" dirty="0">
                <a:sym typeface="Symbol" panose="05050102010706020507" pitchFamily="18" charset="2"/>
              </a:rPr>
              <a:t>,</a:t>
            </a:r>
            <a:r>
              <a:rPr lang="zh-CN" altLang="en-US" sz="2000" dirty="0">
                <a:sym typeface="Symbol" panose="05050102010706020507" pitchFamily="18" charset="2"/>
              </a:rPr>
              <a:t>这些赋值中有</a:t>
            </a:r>
            <a:r>
              <a:rPr lang="en-US" altLang="zh-CN" sz="2000" dirty="0">
                <a:sym typeface="Symbol" panose="05050102010706020507" pitchFamily="18" charset="2"/>
              </a:rPr>
              <a:t>7</a:t>
            </a:r>
            <a:r>
              <a:rPr lang="zh-CN" altLang="en-US" sz="2000" dirty="0">
                <a:sym typeface="Symbol" panose="05050102010706020507" pitchFamily="18" charset="2"/>
              </a:rPr>
              <a:t>个是有效配置</a:t>
            </a:r>
            <a:r>
              <a:rPr lang="en-US" altLang="zh-CN" sz="2000" dirty="0">
                <a:sym typeface="Symbol" panose="05050102010706020507" pitchFamily="18" charset="2"/>
              </a:rPr>
              <a:t>:</a:t>
            </a:r>
          </a:p>
        </p:txBody>
      </p:sp>
    </p:spTree>
    <p:extLst>
      <p:ext uri="{BB962C8B-B14F-4D97-AF65-F5344CB8AC3E}">
        <p14:creationId xmlns:p14="http://schemas.microsoft.com/office/powerpoint/2010/main" val="381581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a:extLst>
              <a:ext uri="{FF2B5EF4-FFF2-40B4-BE49-F238E27FC236}">
                <a16:creationId xmlns:a16="http://schemas.microsoft.com/office/drawing/2014/main" id="{DE45CDA3-F345-4AC9-93FD-35586CCC2E85}"/>
              </a:ext>
            </a:extLst>
          </p:cNvPr>
          <p:cNvSpPr txBox="1">
            <a:spLocks noChangeArrowheads="1"/>
          </p:cNvSpPr>
          <p:nvPr/>
        </p:nvSpPr>
        <p:spPr bwMode="auto">
          <a:xfrm>
            <a:off x="1557908" y="692696"/>
            <a:ext cx="8316912"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000" dirty="0"/>
              <a:t>X={x1,x2,x3}</a:t>
            </a:r>
          </a:p>
          <a:p>
            <a:pPr algn="l">
              <a:spcBef>
                <a:spcPct val="50000"/>
              </a:spcBef>
            </a:pPr>
            <a:r>
              <a:rPr lang="en-US" altLang="zh-CN" sz="2000" dirty="0"/>
              <a:t>D={{</a:t>
            </a:r>
            <a:r>
              <a:rPr lang="en-US" altLang="zh-CN" sz="2000" dirty="0" err="1"/>
              <a:t>black,white</a:t>
            </a:r>
            <a:r>
              <a:rPr lang="en-US" altLang="zh-CN" sz="2000" dirty="0"/>
              <a:t> ,</a:t>
            </a:r>
            <a:r>
              <a:rPr lang="en-US" altLang="zh-CN" sz="2000" dirty="0" err="1"/>
              <a:t>red,blue</a:t>
            </a:r>
            <a:r>
              <a:rPr lang="en-US" altLang="zh-CN" sz="2000" dirty="0"/>
              <a:t>},{</a:t>
            </a:r>
            <a:r>
              <a:rPr lang="en-US" altLang="zh-CN" sz="2000" dirty="0" err="1"/>
              <a:t>small,medium,large</a:t>
            </a:r>
            <a:r>
              <a:rPr lang="en-US" altLang="zh-CN" sz="2000" dirty="0"/>
              <a:t>},{MIB,STW}</a:t>
            </a:r>
          </a:p>
          <a:p>
            <a:pPr algn="l">
              <a:spcBef>
                <a:spcPct val="50000"/>
              </a:spcBef>
            </a:pPr>
            <a:r>
              <a:rPr lang="en-US" altLang="zh-CN" sz="2000" dirty="0"/>
              <a:t>C={({x</a:t>
            </a:r>
            <a:r>
              <a:rPr lang="en-US" altLang="zh-CN" sz="2000" baseline="-25000" dirty="0"/>
              <a:t>1</a:t>
            </a:r>
            <a:r>
              <a:rPr lang="en-US" altLang="zh-CN" sz="2000" dirty="0"/>
              <a:t>,x</a:t>
            </a:r>
            <a:r>
              <a:rPr lang="en-US" altLang="zh-CN" sz="2000" baseline="-25000" dirty="0"/>
              <a:t>3</a:t>
            </a:r>
            <a:r>
              <a:rPr lang="en-US" altLang="zh-CN" sz="2000" dirty="0"/>
              <a:t>},{(</a:t>
            </a:r>
            <a:r>
              <a:rPr lang="en-US" altLang="zh-CN" sz="2000" dirty="0" err="1"/>
              <a:t>black,MIB</a:t>
            </a:r>
            <a:r>
              <a:rPr lang="en-US" altLang="zh-CN" sz="2000" dirty="0"/>
              <a:t>),(</a:t>
            </a:r>
            <a:r>
              <a:rPr lang="en-US" altLang="zh-CN" sz="2000" dirty="0" err="1"/>
              <a:t>black,STW</a:t>
            </a:r>
            <a:r>
              <a:rPr lang="en-US" altLang="zh-CN" sz="2000" dirty="0"/>
              <a:t>),(</a:t>
            </a:r>
            <a:r>
              <a:rPr lang="en-US" altLang="zh-CN" sz="2000" dirty="0" err="1"/>
              <a:t>white,STW</a:t>
            </a:r>
            <a:r>
              <a:rPr lang="en-US" altLang="zh-CN" sz="2000" dirty="0"/>
              <a:t>),(</a:t>
            </a:r>
            <a:r>
              <a:rPr lang="en-US" altLang="zh-CN" sz="2000" dirty="0" err="1"/>
              <a:t>red,STW</a:t>
            </a:r>
            <a:r>
              <a:rPr lang="en-US" altLang="zh-CN" sz="2000" dirty="0"/>
              <a:t>),</a:t>
            </a:r>
          </a:p>
          <a:p>
            <a:pPr algn="l">
              <a:spcBef>
                <a:spcPct val="50000"/>
              </a:spcBef>
            </a:pPr>
            <a:r>
              <a:rPr lang="en-US" altLang="zh-CN" sz="2000" dirty="0"/>
              <a:t>(</a:t>
            </a:r>
            <a:r>
              <a:rPr lang="en-US" altLang="zh-CN" sz="2000" dirty="0" err="1"/>
              <a:t>blue,STW</a:t>
            </a:r>
            <a:r>
              <a:rPr lang="en-US" altLang="zh-CN" sz="2000" dirty="0"/>
              <a:t>)}),({x</a:t>
            </a:r>
            <a:r>
              <a:rPr lang="en-US" altLang="zh-CN" sz="2000" baseline="-25000" dirty="0"/>
              <a:t>2</a:t>
            </a:r>
            <a:r>
              <a:rPr lang="en-US" altLang="zh-CN" sz="2000" dirty="0"/>
              <a:t>,x</a:t>
            </a:r>
            <a:r>
              <a:rPr lang="en-US" altLang="zh-CN" sz="2000" baseline="-25000" dirty="0"/>
              <a:t>3</a:t>
            </a:r>
            <a:r>
              <a:rPr lang="en-US" altLang="zh-CN" sz="2000" dirty="0"/>
              <a:t>},{(</a:t>
            </a:r>
            <a:r>
              <a:rPr lang="en-US" altLang="zh-CN" sz="2000" dirty="0" err="1"/>
              <a:t>small,MIB</a:t>
            </a:r>
            <a:r>
              <a:rPr lang="en-US" altLang="zh-CN" sz="2000" dirty="0"/>
              <a:t>),(</a:t>
            </a:r>
            <a:r>
              <a:rPr lang="en-US" altLang="zh-CN" sz="2000" dirty="0" err="1"/>
              <a:t>medium,MIB</a:t>
            </a:r>
            <a:r>
              <a:rPr lang="en-US" altLang="zh-CN" sz="2000" dirty="0"/>
              <a:t>),(</a:t>
            </a:r>
            <a:r>
              <a:rPr lang="en-US" altLang="zh-CN" sz="2000" dirty="0" err="1"/>
              <a:t>medium,STW</a:t>
            </a:r>
            <a:r>
              <a:rPr lang="en-US" altLang="zh-CN" sz="2000" dirty="0"/>
              <a:t>),</a:t>
            </a:r>
          </a:p>
          <a:p>
            <a:pPr algn="l">
              <a:spcBef>
                <a:spcPct val="50000"/>
              </a:spcBef>
            </a:pPr>
            <a:r>
              <a:rPr lang="en-US" altLang="zh-CN" sz="2000" dirty="0"/>
              <a:t>(</a:t>
            </a:r>
            <a:r>
              <a:rPr lang="en-US" altLang="zh-CN" sz="2000" dirty="0" err="1"/>
              <a:t>large,MIB</a:t>
            </a:r>
            <a:r>
              <a:rPr lang="en-US" altLang="zh-CN" sz="2000" dirty="0"/>
              <a:t>),(</a:t>
            </a:r>
            <a:r>
              <a:rPr lang="en-US" altLang="zh-CN" sz="2000" dirty="0" err="1"/>
              <a:t>large,STW</a:t>
            </a:r>
            <a:r>
              <a:rPr lang="en-US" altLang="zh-CN" sz="2000" dirty="0"/>
              <a:t>)})}.</a:t>
            </a:r>
          </a:p>
          <a:p>
            <a:pPr algn="l">
              <a:spcBef>
                <a:spcPct val="50000"/>
              </a:spcBef>
            </a:pPr>
            <a:r>
              <a:rPr lang="zh-CN" altLang="en-US" sz="2000" dirty="0"/>
              <a:t>解空间</a:t>
            </a:r>
            <a:r>
              <a:rPr lang="en-US" altLang="zh-CN" sz="2000" dirty="0"/>
              <a:t>:(</a:t>
            </a:r>
            <a:r>
              <a:rPr lang="en-US" altLang="zh-CN" sz="2000" dirty="0" err="1"/>
              <a:t>black,small,MIB</a:t>
            </a:r>
            <a:r>
              <a:rPr lang="en-US" altLang="zh-CN" sz="2000" dirty="0"/>
              <a:t>),    (</a:t>
            </a:r>
            <a:r>
              <a:rPr lang="en-US" altLang="zh-CN" sz="2000" dirty="0" err="1"/>
              <a:t>black,large,STW</a:t>
            </a:r>
            <a:r>
              <a:rPr lang="en-US" altLang="zh-CN" sz="2000" dirty="0"/>
              <a:t>),      (</a:t>
            </a:r>
            <a:r>
              <a:rPr lang="en-US" altLang="zh-CN" sz="2000" dirty="0" err="1"/>
              <a:t>red,large,STW</a:t>
            </a:r>
            <a:r>
              <a:rPr lang="en-US" altLang="zh-CN" sz="2000" dirty="0"/>
              <a:t>),</a:t>
            </a:r>
          </a:p>
          <a:p>
            <a:pPr algn="l">
              <a:spcBef>
                <a:spcPct val="50000"/>
              </a:spcBef>
            </a:pPr>
            <a:r>
              <a:rPr lang="en-US" altLang="zh-CN" sz="2000" dirty="0"/>
              <a:t>             (</a:t>
            </a:r>
            <a:r>
              <a:rPr lang="en-US" altLang="zh-CN" sz="2000" dirty="0" err="1"/>
              <a:t>black,medium,MIB</a:t>
            </a:r>
            <a:r>
              <a:rPr lang="en-US" altLang="zh-CN" sz="2000" dirty="0"/>
              <a:t>),(</a:t>
            </a:r>
            <a:r>
              <a:rPr lang="en-US" altLang="zh-CN" sz="2000" dirty="0" err="1"/>
              <a:t>white,medium,STW</a:t>
            </a:r>
            <a:r>
              <a:rPr lang="en-US" altLang="zh-CN" sz="2000" dirty="0"/>
              <a:t>),(</a:t>
            </a:r>
            <a:r>
              <a:rPr lang="en-US" altLang="zh-CN" sz="2000" dirty="0" err="1"/>
              <a:t>blue,medium,STW</a:t>
            </a:r>
            <a:r>
              <a:rPr lang="en-US" altLang="zh-CN" sz="2000" dirty="0"/>
              <a:t>),</a:t>
            </a:r>
          </a:p>
          <a:p>
            <a:pPr algn="l">
              <a:spcBef>
                <a:spcPct val="50000"/>
              </a:spcBef>
            </a:pPr>
            <a:r>
              <a:rPr lang="en-US" altLang="zh-CN" sz="2000" dirty="0"/>
              <a:t>             (</a:t>
            </a:r>
            <a:r>
              <a:rPr lang="en-US" altLang="zh-CN" sz="2000" dirty="0" err="1"/>
              <a:t>black,medium,STW</a:t>
            </a:r>
            <a:r>
              <a:rPr lang="en-US" altLang="zh-CN" sz="2000" dirty="0"/>
              <a:t>),(</a:t>
            </a:r>
            <a:r>
              <a:rPr lang="en-US" altLang="zh-CN" sz="2000" dirty="0" err="1"/>
              <a:t>white,large,STW</a:t>
            </a:r>
            <a:r>
              <a:rPr lang="en-US" altLang="zh-CN" sz="2000" dirty="0"/>
              <a:t>),    (</a:t>
            </a:r>
            <a:r>
              <a:rPr lang="en-US" altLang="zh-CN" sz="2000" dirty="0" err="1"/>
              <a:t>blue,large,STW</a:t>
            </a:r>
            <a:r>
              <a:rPr lang="en-US" altLang="zh-CN" sz="2000" dirty="0"/>
              <a:t>),</a:t>
            </a:r>
          </a:p>
          <a:p>
            <a:pPr algn="l">
              <a:spcBef>
                <a:spcPct val="50000"/>
              </a:spcBef>
            </a:pPr>
            <a:r>
              <a:rPr lang="en-US" altLang="zh-CN" sz="2000" dirty="0"/>
              <a:t>             (</a:t>
            </a:r>
            <a:r>
              <a:rPr lang="en-US" altLang="zh-CN" sz="2000" dirty="0" err="1"/>
              <a:t>black,large,MIB</a:t>
            </a:r>
            <a:r>
              <a:rPr lang="en-US" altLang="zh-CN" sz="2000" dirty="0"/>
              <a:t>),      (</a:t>
            </a:r>
            <a:r>
              <a:rPr lang="en-US" altLang="zh-CN" sz="2000" dirty="0" err="1"/>
              <a:t>red,medium,STW</a:t>
            </a:r>
            <a:r>
              <a:rPr lang="en-US" altLang="zh-CN" sz="2000" dirty="0"/>
              <a:t>)</a:t>
            </a:r>
          </a:p>
          <a:p>
            <a:pPr algn="l">
              <a:spcBef>
                <a:spcPct val="50000"/>
              </a:spcBef>
            </a:pPr>
            <a:r>
              <a:rPr lang="zh-CN" altLang="en-US" sz="2000" dirty="0"/>
              <a:t>定义</a:t>
            </a:r>
            <a:r>
              <a:rPr lang="en-US" altLang="zh-CN" sz="2000" dirty="0"/>
              <a:t>8 </a:t>
            </a:r>
            <a:r>
              <a:rPr lang="zh-CN" altLang="en-US" sz="2000" dirty="0"/>
              <a:t>配置器是一个工具</a:t>
            </a:r>
            <a:r>
              <a:rPr lang="en-US" altLang="zh-CN" sz="2000" dirty="0"/>
              <a:t>,</a:t>
            </a:r>
            <a:r>
              <a:rPr lang="zh-CN" altLang="en-US" sz="2000" dirty="0"/>
              <a:t>能够帮助用户根据给定的产品规范选择他</a:t>
            </a:r>
            <a:r>
              <a:rPr lang="en-US" altLang="zh-CN" sz="2000" dirty="0"/>
              <a:t>/</a:t>
            </a:r>
            <a:r>
              <a:rPr lang="zh-CN" altLang="en-US" sz="2000" dirty="0"/>
              <a:t>她喜好的有效产品</a:t>
            </a:r>
            <a:r>
              <a:rPr lang="en-US" altLang="zh-CN" sz="2000" dirty="0"/>
              <a:t>,</a:t>
            </a:r>
            <a:r>
              <a:rPr lang="zh-CN" altLang="en-US" sz="2000" dirty="0"/>
              <a:t>交互式配置器 </a:t>
            </a:r>
            <a:r>
              <a:rPr lang="en-US" altLang="zh-CN" sz="2000" dirty="0"/>
              <a:t>IC</a:t>
            </a:r>
            <a:r>
              <a:rPr lang="zh-CN" altLang="en-US" sz="2000" dirty="0"/>
              <a:t>是当用户进行选择时与其进行相互作用的配置器</a:t>
            </a:r>
            <a:r>
              <a:rPr lang="en-US" altLang="zh-CN" sz="2000" dirty="0"/>
              <a:t>.</a:t>
            </a:r>
          </a:p>
        </p:txBody>
      </p:sp>
    </p:spTree>
    <p:extLst>
      <p:ext uri="{BB962C8B-B14F-4D97-AF65-F5344CB8AC3E}">
        <p14:creationId xmlns:p14="http://schemas.microsoft.com/office/powerpoint/2010/main" val="30271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1B8218-3C1F-4F86-A486-CA616EDEA7F9}"/>
              </a:ext>
            </a:extLst>
          </p:cNvPr>
          <p:cNvSpPr txBox="1"/>
          <p:nvPr/>
        </p:nvSpPr>
        <p:spPr>
          <a:xfrm>
            <a:off x="4150196" y="2204864"/>
            <a:ext cx="3888432" cy="2215991"/>
          </a:xfrm>
          <a:prstGeom prst="rect">
            <a:avLst/>
          </a:prstGeom>
          <a:noFill/>
        </p:spPr>
        <p:txBody>
          <a:bodyPr wrap="square" rtlCol="0">
            <a:spAutoFit/>
          </a:bodyPr>
          <a:lstStyle/>
          <a:p>
            <a:r>
              <a:rPr lang="zh-CN" altLang="en-US" sz="13800" dirty="0"/>
              <a:t>谢谢</a:t>
            </a:r>
            <a:endParaRPr lang="zh-CN" altLang="en-US" dirty="0"/>
          </a:p>
        </p:txBody>
      </p:sp>
    </p:spTree>
    <p:extLst>
      <p:ext uri="{BB962C8B-B14F-4D97-AF65-F5344CB8AC3E}">
        <p14:creationId xmlns:p14="http://schemas.microsoft.com/office/powerpoint/2010/main" val="42924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5DEF95E-EA7A-41D0-9209-0C18DAD05A1E}"/>
              </a:ext>
            </a:extLst>
          </p:cNvPr>
          <p:cNvSpPr/>
          <p:nvPr/>
        </p:nvSpPr>
        <p:spPr>
          <a:xfrm>
            <a:off x="1917948" y="1340768"/>
            <a:ext cx="4065537" cy="369332"/>
          </a:xfrm>
          <a:prstGeom prst="rect">
            <a:avLst/>
          </a:prstGeom>
        </p:spPr>
        <p:txBody>
          <a:bodyPr wrap="none">
            <a:spAutoFit/>
          </a:bodyPr>
          <a:lstStyle/>
          <a:p>
            <a:r>
              <a:rPr lang="zh-CN" altLang="en-US" dirty="0"/>
              <a:t>答：</a:t>
            </a:r>
            <a:r>
              <a:rPr lang="en-US" altLang="zh-CN" dirty="0"/>
              <a:t>CSP</a:t>
            </a:r>
            <a:r>
              <a:rPr lang="zh-CN" altLang="en-US" dirty="0"/>
              <a:t>能做到的事情远远不止这些。</a:t>
            </a:r>
          </a:p>
        </p:txBody>
      </p:sp>
    </p:spTree>
    <p:extLst>
      <p:ext uri="{BB962C8B-B14F-4D97-AF65-F5344CB8AC3E}">
        <p14:creationId xmlns:p14="http://schemas.microsoft.com/office/powerpoint/2010/main" val="223801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9A2BBC8-80A9-4E53-9625-C9734BB7BE78}"/>
              </a:ext>
            </a:extLst>
          </p:cNvPr>
          <p:cNvSpPr/>
          <p:nvPr/>
        </p:nvSpPr>
        <p:spPr>
          <a:xfrm>
            <a:off x="1989956" y="1124744"/>
            <a:ext cx="6660798" cy="369332"/>
          </a:xfrm>
          <a:prstGeom prst="rect">
            <a:avLst/>
          </a:prstGeom>
        </p:spPr>
        <p:txBody>
          <a:bodyPr wrap="none">
            <a:spAutoFit/>
          </a:bodyPr>
          <a:lstStyle/>
          <a:p>
            <a:r>
              <a:rPr lang="en-US" altLang="zh-CN" dirty="0">
                <a:latin typeface="Arial" panose="020B0604020202020204" pitchFamily="34" charset="0"/>
                <a:sym typeface="Arial" panose="020B0604020202020204" pitchFamily="34" charset="0"/>
              </a:rPr>
              <a:t>CSP</a:t>
            </a:r>
            <a:r>
              <a:rPr lang="zh-CN" altLang="en-US" dirty="0">
                <a:latin typeface="Arial" panose="020B0604020202020204" pitchFamily="34" charset="0"/>
                <a:sym typeface="Arial" panose="020B0604020202020204" pitchFamily="34" charset="0"/>
              </a:rPr>
              <a:t>的特性之一就是允许众多约束类型同时存在与一个实例中。</a:t>
            </a:r>
            <a:endParaRPr lang="en-US" altLang="zh-CN" dirty="0">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25498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0827A4F-A66A-4AE0-B30A-92505A57365D}"/>
              </a:ext>
            </a:extLst>
          </p:cNvPr>
          <p:cNvSpPr/>
          <p:nvPr/>
        </p:nvSpPr>
        <p:spPr>
          <a:xfrm>
            <a:off x="1413892" y="836712"/>
            <a:ext cx="6609502" cy="2308324"/>
          </a:xfrm>
          <a:prstGeom prst="rect">
            <a:avLst/>
          </a:prstGeom>
        </p:spPr>
        <p:txBody>
          <a:bodyPr wrap="none">
            <a:spAutoFit/>
          </a:bodyPr>
          <a:lstStyle/>
          <a:p>
            <a:r>
              <a:rPr lang="zh-CN" altLang="en-US" dirty="0">
                <a:latin typeface="Arial" panose="020B0604020202020204" pitchFamily="34" charset="0"/>
                <a:sym typeface="Arial" panose="020B0604020202020204" pitchFamily="34" charset="0"/>
              </a:rPr>
              <a:t>现需要提出一个高校排课方案：</a:t>
            </a:r>
            <a:endParaRPr lang="en-US" altLang="zh-CN" dirty="0">
              <a:latin typeface="Arial" panose="020B0604020202020204" pitchFamily="34" charset="0"/>
              <a:sym typeface="Arial" panose="020B0604020202020204" pitchFamily="34" charset="0"/>
            </a:endParaRPr>
          </a:p>
          <a:p>
            <a:r>
              <a:rPr lang="en-US" altLang="zh-CN" dirty="0">
                <a:latin typeface="Arial" panose="020B0604020202020204" pitchFamily="34" charset="0"/>
                <a:sym typeface="Arial" panose="020B0604020202020204" pitchFamily="34" charset="0"/>
              </a:rPr>
              <a:t>	1.</a:t>
            </a:r>
            <a:r>
              <a:rPr lang="zh-CN" altLang="en-US" dirty="0">
                <a:latin typeface="Arial" panose="020B0604020202020204" pitchFamily="34" charset="0"/>
                <a:sym typeface="Arial" panose="020B0604020202020204" pitchFamily="34" charset="0"/>
              </a:rPr>
              <a:t>要求每个班级都有教室可用</a:t>
            </a:r>
            <a:endParaRPr lang="en-US" altLang="zh-CN" dirty="0">
              <a:latin typeface="Arial" panose="020B0604020202020204" pitchFamily="34" charset="0"/>
              <a:sym typeface="Arial" panose="020B0604020202020204" pitchFamily="34" charset="0"/>
            </a:endParaRPr>
          </a:p>
          <a:p>
            <a:r>
              <a:rPr lang="en-US" altLang="zh-CN" dirty="0">
                <a:latin typeface="Arial" panose="020B0604020202020204" pitchFamily="34" charset="0"/>
                <a:sym typeface="Arial" panose="020B0604020202020204" pitchFamily="34" charset="0"/>
              </a:rPr>
              <a:t>	2.</a:t>
            </a:r>
            <a:r>
              <a:rPr lang="zh-CN" altLang="en-US" dirty="0">
                <a:latin typeface="Arial" panose="020B0604020202020204" pitchFamily="34" charset="0"/>
                <a:sym typeface="Arial" panose="020B0604020202020204" pitchFamily="34" charset="0"/>
              </a:rPr>
              <a:t>尽量保证每个人上一节课和下一节课的教室很近。</a:t>
            </a:r>
            <a:endParaRPr lang="en-US" altLang="zh-CN" dirty="0">
              <a:latin typeface="Arial" panose="020B0604020202020204" pitchFamily="34" charset="0"/>
              <a:sym typeface="Arial" panose="020B0604020202020204" pitchFamily="34" charset="0"/>
            </a:endParaRPr>
          </a:p>
          <a:p>
            <a:r>
              <a:rPr lang="en-US" altLang="zh-CN" dirty="0">
                <a:latin typeface="Arial" panose="020B0604020202020204" pitchFamily="34" charset="0"/>
                <a:sym typeface="Arial" panose="020B0604020202020204" pitchFamily="34" charset="0"/>
              </a:rPr>
              <a:t>	3.</a:t>
            </a:r>
            <a:r>
              <a:rPr lang="zh-CN" altLang="en-US" dirty="0">
                <a:latin typeface="Arial" panose="020B0604020202020204" pitchFamily="34" charset="0"/>
                <a:sym typeface="Arial" panose="020B0604020202020204" pitchFamily="34" charset="0"/>
              </a:rPr>
              <a:t>要求每个人的课程均匀，不出现每周只有几天有课。</a:t>
            </a:r>
            <a:endParaRPr lang="en-US" altLang="zh-CN" dirty="0">
              <a:latin typeface="Arial" panose="020B0604020202020204" pitchFamily="34" charset="0"/>
              <a:sym typeface="Arial" panose="020B0604020202020204" pitchFamily="34" charset="0"/>
            </a:endParaRPr>
          </a:p>
          <a:p>
            <a:r>
              <a:rPr lang="en-US" altLang="zh-CN" dirty="0">
                <a:latin typeface="Arial" panose="020B0604020202020204" pitchFamily="34" charset="0"/>
                <a:sym typeface="Arial" panose="020B0604020202020204" pitchFamily="34" charset="0"/>
              </a:rPr>
              <a:t>	4.</a:t>
            </a:r>
            <a:r>
              <a:rPr lang="zh-CN" altLang="en-US" dirty="0">
                <a:latin typeface="Arial" panose="020B0604020202020204" pitchFamily="34" charset="0"/>
                <a:sym typeface="Arial" panose="020B0604020202020204" pitchFamily="34" charset="0"/>
              </a:rPr>
              <a:t>尽量少安排晚上的课。</a:t>
            </a:r>
            <a:endParaRPr lang="en-US" altLang="zh-CN" dirty="0">
              <a:latin typeface="Arial" panose="020B0604020202020204" pitchFamily="34" charset="0"/>
              <a:sym typeface="Arial" panose="020B0604020202020204" pitchFamily="34" charset="0"/>
            </a:endParaRPr>
          </a:p>
          <a:p>
            <a:r>
              <a:rPr lang="en-US" altLang="zh-CN" dirty="0">
                <a:latin typeface="Arial" panose="020B0604020202020204" pitchFamily="34" charset="0"/>
                <a:sym typeface="Arial" panose="020B0604020202020204" pitchFamily="34" charset="0"/>
              </a:rPr>
              <a:t>	5.</a:t>
            </a:r>
            <a:r>
              <a:rPr lang="zh-CN" altLang="en-US" dirty="0">
                <a:latin typeface="Arial" panose="020B0604020202020204" pitchFamily="34" charset="0"/>
                <a:sym typeface="Arial" panose="020B0604020202020204" pitchFamily="34" charset="0"/>
              </a:rPr>
              <a:t>各个学院尽量在自己的学院楼上专业课。</a:t>
            </a:r>
            <a:endParaRPr lang="en-US" altLang="zh-CN" dirty="0">
              <a:latin typeface="Arial" panose="020B0604020202020204" pitchFamily="34" charset="0"/>
              <a:sym typeface="Arial" panose="020B0604020202020204" pitchFamily="34" charset="0"/>
            </a:endParaRPr>
          </a:p>
          <a:p>
            <a:r>
              <a:rPr lang="en-US" altLang="zh-CN" dirty="0">
                <a:latin typeface="Arial" panose="020B0604020202020204" pitchFamily="34" charset="0"/>
                <a:sym typeface="Arial" panose="020B0604020202020204" pitchFamily="34" charset="0"/>
              </a:rPr>
              <a:t>	6.</a:t>
            </a:r>
            <a:r>
              <a:rPr lang="zh-CN" altLang="en-US" dirty="0">
                <a:latin typeface="Arial" panose="020B0604020202020204" pitchFamily="34" charset="0"/>
                <a:sym typeface="Arial" panose="020B0604020202020204" pitchFamily="34" charset="0"/>
              </a:rPr>
              <a:t>难度大的课程和难度小的课程交错分布。</a:t>
            </a:r>
            <a:endParaRPr lang="en-US" altLang="zh-CN" dirty="0">
              <a:latin typeface="Arial" panose="020B0604020202020204" pitchFamily="34" charset="0"/>
              <a:sym typeface="Arial" panose="020B0604020202020204" pitchFamily="34" charset="0"/>
            </a:endParaRPr>
          </a:p>
          <a:p>
            <a:r>
              <a:rPr lang="en-US" altLang="zh-CN" dirty="0">
                <a:latin typeface="Arial" panose="020B0604020202020204" pitchFamily="34" charset="0"/>
                <a:sym typeface="Arial" panose="020B0604020202020204" pitchFamily="34" charset="0"/>
              </a:rPr>
              <a:t>	7.</a:t>
            </a:r>
            <a:r>
              <a:rPr lang="zh-CN" altLang="en-US" dirty="0">
                <a:latin typeface="Arial" panose="020B0604020202020204" pitchFamily="34" charset="0"/>
                <a:sym typeface="Arial" panose="020B0604020202020204" pitchFamily="34" charset="0"/>
              </a:rPr>
              <a:t>需要朗读的课程尽量安排在楼层的角落。</a:t>
            </a:r>
            <a:endParaRPr lang="en-US" altLang="zh-CN" dirty="0">
              <a:latin typeface="Arial" panose="020B0604020202020204" pitchFamily="34" charset="0"/>
              <a:sym typeface="Arial" panose="020B0604020202020204" pitchFamily="34" charset="0"/>
            </a:endParaRPr>
          </a:p>
        </p:txBody>
      </p:sp>
      <p:sp>
        <p:nvSpPr>
          <p:cNvPr id="3" name="文本框 2">
            <a:extLst>
              <a:ext uri="{FF2B5EF4-FFF2-40B4-BE49-F238E27FC236}">
                <a16:creationId xmlns:a16="http://schemas.microsoft.com/office/drawing/2014/main" id="{FE8BCEFB-031A-489A-A749-496260802C8E}"/>
              </a:ext>
            </a:extLst>
          </p:cNvPr>
          <p:cNvSpPr txBox="1"/>
          <p:nvPr/>
        </p:nvSpPr>
        <p:spPr>
          <a:xfrm>
            <a:off x="1341884" y="4221088"/>
            <a:ext cx="9001000" cy="1477328"/>
          </a:xfrm>
          <a:prstGeom prst="rect">
            <a:avLst/>
          </a:prstGeom>
          <a:noFill/>
        </p:spPr>
        <p:txBody>
          <a:bodyPr wrap="square" rtlCol="0">
            <a:spAutoFit/>
          </a:bodyPr>
          <a:lstStyle/>
          <a:p>
            <a:r>
              <a:rPr lang="zh-CN" altLang="en-US" dirty="0"/>
              <a:t>要求随时可能增加，如果使用传统的定制程序排课，可能会出现新的需求和</a:t>
            </a:r>
            <a:endParaRPr lang="en-US" altLang="zh-CN" dirty="0"/>
          </a:p>
          <a:p>
            <a:r>
              <a:rPr lang="zh-CN" altLang="en-US" dirty="0"/>
              <a:t>已经完成的系统冲突的情况。</a:t>
            </a:r>
            <a:endParaRPr lang="en-US" altLang="zh-CN" dirty="0"/>
          </a:p>
          <a:p>
            <a:endParaRPr lang="en-US" altLang="zh-CN" dirty="0"/>
          </a:p>
          <a:p>
            <a:r>
              <a:rPr lang="zh-CN" altLang="en-US" dirty="0"/>
              <a:t>但是</a:t>
            </a:r>
            <a:r>
              <a:rPr lang="en-US" altLang="zh-CN" dirty="0"/>
              <a:t>CSP</a:t>
            </a:r>
            <a:r>
              <a:rPr lang="zh-CN" altLang="en-US" dirty="0"/>
              <a:t>模型刚好相反，它是允许随时添加各种需求的。</a:t>
            </a:r>
            <a:endParaRPr lang="en-US" altLang="zh-CN" dirty="0"/>
          </a:p>
          <a:p>
            <a:r>
              <a:rPr lang="zh-CN" altLang="en-US" dirty="0"/>
              <a:t>因为</a:t>
            </a:r>
            <a:r>
              <a:rPr lang="en-US" altLang="zh-CN" dirty="0"/>
              <a:t>CSP</a:t>
            </a:r>
            <a:r>
              <a:rPr lang="zh-CN" altLang="en-US" dirty="0"/>
              <a:t>允许不同种类的约束同时存在于一个系统中。</a:t>
            </a:r>
          </a:p>
        </p:txBody>
      </p:sp>
    </p:spTree>
    <p:extLst>
      <p:ext uri="{BB962C8B-B14F-4D97-AF65-F5344CB8AC3E}">
        <p14:creationId xmlns:p14="http://schemas.microsoft.com/office/powerpoint/2010/main" val="166474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C2513A-D032-4DC1-8EC1-3A90C10B99AC}"/>
              </a:ext>
            </a:extLst>
          </p:cNvPr>
          <p:cNvSpPr/>
          <p:nvPr/>
        </p:nvSpPr>
        <p:spPr>
          <a:xfrm>
            <a:off x="1485900" y="692696"/>
            <a:ext cx="2044149" cy="369332"/>
          </a:xfrm>
          <a:prstGeom prst="rect">
            <a:avLst/>
          </a:prstGeom>
        </p:spPr>
        <p:txBody>
          <a:bodyPr wrap="none">
            <a:spAutoFit/>
          </a:bodyPr>
          <a:lstStyle/>
          <a:p>
            <a:r>
              <a:rPr lang="en-US" altLang="zh-CN" dirty="0">
                <a:latin typeface="Arial" panose="020B0604020202020204" pitchFamily="34" charset="0"/>
                <a:sym typeface="Arial" panose="020B0604020202020204" pitchFamily="34" charset="0"/>
              </a:rPr>
              <a:t>CSP</a:t>
            </a:r>
            <a:r>
              <a:rPr lang="zh-CN" altLang="en-US" dirty="0">
                <a:latin typeface="Arial" panose="020B0604020202020204" pitchFamily="34" charset="0"/>
                <a:sym typeface="Arial" panose="020B0604020202020204" pitchFamily="34" charset="0"/>
              </a:rPr>
              <a:t>常用的约束：</a:t>
            </a:r>
            <a:endParaRPr lang="en-US" altLang="zh-CN" dirty="0">
              <a:latin typeface="Arial" panose="020B0604020202020204" pitchFamily="34" charset="0"/>
              <a:sym typeface="Arial" panose="020B0604020202020204" pitchFamily="34" charset="0"/>
            </a:endParaRPr>
          </a:p>
        </p:txBody>
      </p:sp>
      <p:sp>
        <p:nvSpPr>
          <p:cNvPr id="3" name="矩形 2">
            <a:extLst>
              <a:ext uri="{FF2B5EF4-FFF2-40B4-BE49-F238E27FC236}">
                <a16:creationId xmlns:a16="http://schemas.microsoft.com/office/drawing/2014/main" id="{C015496C-5540-43C8-9D5F-7870DB68347E}"/>
              </a:ext>
            </a:extLst>
          </p:cNvPr>
          <p:cNvSpPr/>
          <p:nvPr/>
        </p:nvSpPr>
        <p:spPr>
          <a:xfrm>
            <a:off x="2061964" y="1628800"/>
            <a:ext cx="2127505" cy="369332"/>
          </a:xfrm>
          <a:prstGeom prst="rect">
            <a:avLst/>
          </a:prstGeom>
        </p:spPr>
        <p:txBody>
          <a:bodyPr wrap="none">
            <a:spAutoFit/>
          </a:bodyPr>
          <a:lstStyle/>
          <a:p>
            <a:r>
              <a:rPr lang="zh-CN" altLang="en-US" dirty="0">
                <a:solidFill>
                  <a:srgbClr val="000000"/>
                </a:solidFill>
                <a:latin typeface="TeXGyrePagella"/>
              </a:rPr>
              <a:t>𝚊𝚕𝚕𝚍𝚒𝚏𝚏𝚎𝚛𝚎𝚗𝚝</a:t>
            </a:r>
            <a:r>
              <a:rPr lang="en-US" altLang="zh-CN" dirty="0"/>
              <a:t>(X)</a:t>
            </a:r>
            <a:endParaRPr lang="zh-CN" altLang="en-US" dirty="0"/>
          </a:p>
        </p:txBody>
      </p:sp>
      <p:sp>
        <p:nvSpPr>
          <p:cNvPr id="4" name="矩形 3">
            <a:extLst>
              <a:ext uri="{FF2B5EF4-FFF2-40B4-BE49-F238E27FC236}">
                <a16:creationId xmlns:a16="http://schemas.microsoft.com/office/drawing/2014/main" id="{5A582B98-A5E3-4096-9EB4-227B2252A568}"/>
              </a:ext>
            </a:extLst>
          </p:cNvPr>
          <p:cNvSpPr/>
          <p:nvPr/>
        </p:nvSpPr>
        <p:spPr>
          <a:xfrm>
            <a:off x="1701924" y="3284984"/>
            <a:ext cx="7992888" cy="369332"/>
          </a:xfrm>
          <a:prstGeom prst="rect">
            <a:avLst/>
          </a:prstGeom>
        </p:spPr>
        <p:txBody>
          <a:bodyPr wrap="square">
            <a:spAutoFit/>
          </a:bodyPr>
          <a:lstStyle/>
          <a:p>
            <a:r>
              <a:rPr lang="en-US" altLang="zh-CN" dirty="0">
                <a:solidFill>
                  <a:srgbClr val="000000"/>
                </a:solidFill>
                <a:latin typeface="Lato"/>
              </a:rPr>
              <a:t>Enforce all variables of the collection </a:t>
            </a:r>
            <a:r>
              <a:rPr lang="en-US" altLang="zh-CN" dirty="0"/>
              <a:t>X</a:t>
            </a:r>
            <a:r>
              <a:rPr lang="en-US" altLang="zh-CN" dirty="0">
                <a:solidFill>
                  <a:srgbClr val="000000"/>
                </a:solidFill>
                <a:latin typeface="Lato"/>
              </a:rPr>
              <a:t> to take distinct values.</a:t>
            </a:r>
            <a:endParaRPr lang="zh-CN" altLang="en-US" dirty="0"/>
          </a:p>
        </p:txBody>
      </p:sp>
    </p:spTree>
    <p:extLst>
      <p:ext uri="{BB962C8B-B14F-4D97-AF65-F5344CB8AC3E}">
        <p14:creationId xmlns:p14="http://schemas.microsoft.com/office/powerpoint/2010/main" val="423426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C2513A-D032-4DC1-8EC1-3A90C10B99AC}"/>
              </a:ext>
            </a:extLst>
          </p:cNvPr>
          <p:cNvSpPr/>
          <p:nvPr/>
        </p:nvSpPr>
        <p:spPr>
          <a:xfrm>
            <a:off x="1485900" y="692696"/>
            <a:ext cx="2044149" cy="369332"/>
          </a:xfrm>
          <a:prstGeom prst="rect">
            <a:avLst/>
          </a:prstGeom>
        </p:spPr>
        <p:txBody>
          <a:bodyPr wrap="none">
            <a:spAutoFit/>
          </a:bodyPr>
          <a:lstStyle/>
          <a:p>
            <a:r>
              <a:rPr lang="en-US" altLang="zh-CN" dirty="0">
                <a:latin typeface="Arial" panose="020B0604020202020204" pitchFamily="34" charset="0"/>
                <a:sym typeface="Arial" panose="020B0604020202020204" pitchFamily="34" charset="0"/>
              </a:rPr>
              <a:t>CSP</a:t>
            </a:r>
            <a:r>
              <a:rPr lang="zh-CN" altLang="en-US" dirty="0">
                <a:latin typeface="Arial" panose="020B0604020202020204" pitchFamily="34" charset="0"/>
                <a:sym typeface="Arial" panose="020B0604020202020204" pitchFamily="34" charset="0"/>
              </a:rPr>
              <a:t>常用的约束：</a:t>
            </a:r>
            <a:endParaRPr lang="en-US" altLang="zh-CN" dirty="0">
              <a:latin typeface="Arial" panose="020B0604020202020204" pitchFamily="34" charset="0"/>
              <a:sym typeface="Arial" panose="020B0604020202020204" pitchFamily="34" charset="0"/>
            </a:endParaRPr>
          </a:p>
        </p:txBody>
      </p:sp>
      <p:sp>
        <p:nvSpPr>
          <p:cNvPr id="3" name="矩形 2">
            <a:extLst>
              <a:ext uri="{FF2B5EF4-FFF2-40B4-BE49-F238E27FC236}">
                <a16:creationId xmlns:a16="http://schemas.microsoft.com/office/drawing/2014/main" id="{C015496C-5540-43C8-9D5F-7870DB68347E}"/>
              </a:ext>
            </a:extLst>
          </p:cNvPr>
          <p:cNvSpPr/>
          <p:nvPr/>
        </p:nvSpPr>
        <p:spPr>
          <a:xfrm>
            <a:off x="1989956" y="1772816"/>
            <a:ext cx="1800200" cy="369332"/>
          </a:xfrm>
          <a:prstGeom prst="rect">
            <a:avLst/>
          </a:prstGeom>
        </p:spPr>
        <p:txBody>
          <a:bodyPr wrap="square">
            <a:spAutoFit/>
          </a:bodyPr>
          <a:lstStyle/>
          <a:p>
            <a:r>
              <a:rPr lang="zh-CN" altLang="en-US" dirty="0">
                <a:solidFill>
                  <a:srgbClr val="000000"/>
                </a:solidFill>
                <a:latin typeface="TeXGyrePagella"/>
              </a:rPr>
              <a:t>𝚊𝚕𝚕</a:t>
            </a:r>
            <a:r>
              <a:rPr lang="en-US" altLang="zh-CN" b="1" dirty="0"/>
              <a:t>equal</a:t>
            </a:r>
            <a:r>
              <a:rPr lang="en-US" altLang="zh-CN" dirty="0"/>
              <a:t>(X)</a:t>
            </a:r>
            <a:endParaRPr lang="zh-CN" altLang="en-US" dirty="0"/>
          </a:p>
        </p:txBody>
      </p:sp>
      <p:sp>
        <p:nvSpPr>
          <p:cNvPr id="4" name="矩形 3">
            <a:extLst>
              <a:ext uri="{FF2B5EF4-FFF2-40B4-BE49-F238E27FC236}">
                <a16:creationId xmlns:a16="http://schemas.microsoft.com/office/drawing/2014/main" id="{5A582B98-A5E3-4096-9EB4-227B2252A568}"/>
              </a:ext>
            </a:extLst>
          </p:cNvPr>
          <p:cNvSpPr/>
          <p:nvPr/>
        </p:nvSpPr>
        <p:spPr>
          <a:xfrm>
            <a:off x="1701924" y="3284984"/>
            <a:ext cx="7992888" cy="369332"/>
          </a:xfrm>
          <a:prstGeom prst="rect">
            <a:avLst/>
          </a:prstGeom>
        </p:spPr>
        <p:txBody>
          <a:bodyPr wrap="square">
            <a:spAutoFit/>
          </a:bodyPr>
          <a:lstStyle/>
          <a:p>
            <a:r>
              <a:rPr lang="en-US" altLang="zh-CN" dirty="0">
                <a:solidFill>
                  <a:srgbClr val="000000"/>
                </a:solidFill>
                <a:latin typeface="Lato"/>
              </a:rPr>
              <a:t>Enforce all variables of the collection </a:t>
            </a:r>
            <a:r>
              <a:rPr lang="en-US" altLang="zh-CN" dirty="0"/>
              <a:t>X</a:t>
            </a:r>
            <a:r>
              <a:rPr lang="en-US" altLang="zh-CN" dirty="0">
                <a:solidFill>
                  <a:srgbClr val="000000"/>
                </a:solidFill>
                <a:latin typeface="Lato"/>
              </a:rPr>
              <a:t> to take the same value.</a:t>
            </a:r>
            <a:endParaRPr lang="zh-CN" altLang="en-US" dirty="0"/>
          </a:p>
        </p:txBody>
      </p:sp>
    </p:spTree>
    <p:extLst>
      <p:ext uri="{BB962C8B-B14F-4D97-AF65-F5344CB8AC3E}">
        <p14:creationId xmlns:p14="http://schemas.microsoft.com/office/powerpoint/2010/main" val="365433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C2513A-D032-4DC1-8EC1-3A90C10B99AC}"/>
              </a:ext>
            </a:extLst>
          </p:cNvPr>
          <p:cNvSpPr/>
          <p:nvPr/>
        </p:nvSpPr>
        <p:spPr>
          <a:xfrm>
            <a:off x="1485900" y="692696"/>
            <a:ext cx="2044149" cy="369332"/>
          </a:xfrm>
          <a:prstGeom prst="rect">
            <a:avLst/>
          </a:prstGeom>
        </p:spPr>
        <p:txBody>
          <a:bodyPr wrap="none">
            <a:spAutoFit/>
          </a:bodyPr>
          <a:lstStyle/>
          <a:p>
            <a:r>
              <a:rPr lang="en-US" altLang="zh-CN" dirty="0">
                <a:latin typeface="Arial" panose="020B0604020202020204" pitchFamily="34" charset="0"/>
                <a:sym typeface="Arial" panose="020B0604020202020204" pitchFamily="34" charset="0"/>
              </a:rPr>
              <a:t>CSP</a:t>
            </a:r>
            <a:r>
              <a:rPr lang="zh-CN" altLang="en-US" dirty="0">
                <a:latin typeface="Arial" panose="020B0604020202020204" pitchFamily="34" charset="0"/>
                <a:sym typeface="Arial" panose="020B0604020202020204" pitchFamily="34" charset="0"/>
              </a:rPr>
              <a:t>常用的约束：</a:t>
            </a:r>
            <a:endParaRPr lang="en-US" altLang="zh-CN" dirty="0">
              <a:latin typeface="Arial" panose="020B0604020202020204" pitchFamily="34" charset="0"/>
              <a:sym typeface="Arial" panose="020B0604020202020204" pitchFamily="34" charset="0"/>
            </a:endParaRPr>
          </a:p>
        </p:txBody>
      </p:sp>
      <p:sp>
        <p:nvSpPr>
          <p:cNvPr id="4" name="矩形 3">
            <a:extLst>
              <a:ext uri="{FF2B5EF4-FFF2-40B4-BE49-F238E27FC236}">
                <a16:creationId xmlns:a16="http://schemas.microsoft.com/office/drawing/2014/main" id="{DD0CF629-6CE1-4D6B-B234-454310EBD801}"/>
              </a:ext>
            </a:extLst>
          </p:cNvPr>
          <p:cNvSpPr/>
          <p:nvPr/>
        </p:nvSpPr>
        <p:spPr>
          <a:xfrm>
            <a:off x="1793035" y="1772816"/>
            <a:ext cx="2244525" cy="369332"/>
          </a:xfrm>
          <a:prstGeom prst="rect">
            <a:avLst/>
          </a:prstGeom>
        </p:spPr>
        <p:txBody>
          <a:bodyPr wrap="none">
            <a:spAutoFit/>
          </a:bodyPr>
          <a:lstStyle/>
          <a:p>
            <a:r>
              <a:rPr lang="zh-CN" altLang="en-US" dirty="0"/>
              <a:t>𝚊𝚝𝚕𝚎𝚊𝚜𝚝</a:t>
            </a:r>
            <a:r>
              <a:rPr lang="en-US" altLang="zh-CN" dirty="0"/>
              <a:t>(</a:t>
            </a:r>
            <a:r>
              <a:rPr lang="zh-CN" altLang="en-US" dirty="0"/>
              <a:t>𝙽</a:t>
            </a:r>
            <a:r>
              <a:rPr lang="en-US" altLang="zh-CN" dirty="0"/>
              <a:t>,</a:t>
            </a:r>
            <a:r>
              <a:rPr lang="en-US" altLang="zh-CN" dirty="0" err="1"/>
              <a:t>X,value</a:t>
            </a:r>
            <a:r>
              <a:rPr lang="en-US" altLang="zh-CN" dirty="0"/>
              <a:t>)</a:t>
            </a:r>
            <a:endParaRPr lang="zh-CN" altLang="en-US" dirty="0"/>
          </a:p>
        </p:txBody>
      </p:sp>
      <p:sp>
        <p:nvSpPr>
          <p:cNvPr id="5" name="矩形 4">
            <a:extLst>
              <a:ext uri="{FF2B5EF4-FFF2-40B4-BE49-F238E27FC236}">
                <a16:creationId xmlns:a16="http://schemas.microsoft.com/office/drawing/2014/main" id="{49573EDF-55CE-420A-8E27-A19E4EED02ED}"/>
              </a:ext>
            </a:extLst>
          </p:cNvPr>
          <p:cNvSpPr/>
          <p:nvPr/>
        </p:nvSpPr>
        <p:spPr>
          <a:xfrm>
            <a:off x="1793035" y="3501008"/>
            <a:ext cx="7992888" cy="646331"/>
          </a:xfrm>
          <a:prstGeom prst="rect">
            <a:avLst/>
          </a:prstGeom>
        </p:spPr>
        <p:txBody>
          <a:bodyPr wrap="square">
            <a:spAutoFit/>
          </a:bodyPr>
          <a:lstStyle/>
          <a:p>
            <a:r>
              <a:rPr lang="en-US" altLang="zh-CN" dirty="0"/>
              <a:t>At least </a:t>
            </a:r>
            <a:r>
              <a:rPr lang="zh-CN" altLang="en-US" dirty="0"/>
              <a:t>𝙽</a:t>
            </a:r>
            <a:r>
              <a:rPr lang="en-US" altLang="zh-CN" dirty="0"/>
              <a:t> variables of the </a:t>
            </a:r>
            <a:r>
              <a:rPr lang="zh-CN" altLang="en-US" dirty="0"/>
              <a:t>𝚅𝙰𝚁𝙸𝙰𝙱𝙻𝙴𝚂</a:t>
            </a:r>
            <a:r>
              <a:rPr lang="en-US" altLang="zh-CN" dirty="0"/>
              <a:t> collection are assigned value </a:t>
            </a:r>
            <a:r>
              <a:rPr lang="zh-CN" altLang="en-US" dirty="0"/>
              <a:t>𝚅𝙰𝙻𝚄𝙴</a:t>
            </a:r>
            <a:r>
              <a:rPr lang="en-US" altLang="zh-CN" dirty="0"/>
              <a:t>.</a:t>
            </a:r>
          </a:p>
        </p:txBody>
      </p:sp>
    </p:spTree>
    <p:extLst>
      <p:ext uri="{BB962C8B-B14F-4D97-AF65-F5344CB8AC3E}">
        <p14:creationId xmlns:p14="http://schemas.microsoft.com/office/powerpoint/2010/main" val="184551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zh-CN" altLang="en-US" b="1" dirty="0">
                <a:latin typeface="Arial" panose="020B0604020202020204" pitchFamily="34" charset="0"/>
                <a:ea typeface="微软雅黑" panose="020B0503020204020204" pitchFamily="34" charset="-122"/>
                <a:sym typeface="Arial" panose="020B0604020202020204" pitchFamily="34" charset="0"/>
              </a:rPr>
              <a:t>目录</a:t>
            </a:r>
          </a:p>
        </p:txBody>
      </p:sp>
      <p:sp>
        <p:nvSpPr>
          <p:cNvPr id="14" name="内容占位符 13"/>
          <p:cNvSpPr>
            <a:spLocks noGrp="1"/>
          </p:cNvSpPr>
          <p:nvPr>
            <p:ph idx="1"/>
          </p:nvPr>
        </p:nvSpPr>
        <p:spPr/>
        <p:txBody>
          <a:bodyPr rtlCol="0">
            <a:normAutofit/>
          </a:bodyPr>
          <a:lstStyle/>
          <a:p>
            <a:r>
              <a:rPr lang="zh-CN" altLang="en-US" sz="3200" dirty="0">
                <a:latin typeface="Arial" panose="020B0604020202020204" pitchFamily="34" charset="0"/>
                <a:sym typeface="Arial" panose="020B0604020202020204" pitchFamily="34" charset="0"/>
              </a:rPr>
              <a:t>问题提出与基础理论知识</a:t>
            </a:r>
            <a:endParaRPr lang="en-US" altLang="zh-CN" sz="3200" dirty="0">
              <a:latin typeface="Arial" panose="020B0604020202020204" pitchFamily="34" charset="0"/>
              <a:sym typeface="Arial" panose="020B0604020202020204" pitchFamily="34" charset="0"/>
            </a:endParaRPr>
          </a:p>
          <a:p>
            <a:endParaRPr lang="en-US" altLang="zh-CN" sz="3200" dirty="0">
              <a:latin typeface="Arial" panose="020B0604020202020204" pitchFamily="34" charset="0"/>
              <a:sym typeface="Arial" panose="020B0604020202020204" pitchFamily="34" charset="0"/>
            </a:endParaRPr>
          </a:p>
          <a:p>
            <a:r>
              <a:rPr lang="en-US" altLang="zh-CN" sz="3200" dirty="0">
                <a:latin typeface="Arial" panose="020B0604020202020204" pitchFamily="34" charset="0"/>
                <a:sym typeface="Arial" panose="020B0604020202020204" pitchFamily="34" charset="0"/>
              </a:rPr>
              <a:t>CSP</a:t>
            </a:r>
            <a:r>
              <a:rPr lang="zh-CN" altLang="en-US" sz="3200" dirty="0">
                <a:latin typeface="Arial" panose="020B0604020202020204" pitchFamily="34" charset="0"/>
                <a:sym typeface="Arial" panose="020B0604020202020204" pitchFamily="34" charset="0"/>
              </a:rPr>
              <a:t>求解算法</a:t>
            </a:r>
            <a:endParaRPr lang="en-US" altLang="zh-CN" sz="3200" dirty="0">
              <a:latin typeface="Arial" panose="020B0604020202020204" pitchFamily="34" charset="0"/>
              <a:sym typeface="Arial" panose="020B0604020202020204" pitchFamily="34" charset="0"/>
            </a:endParaRPr>
          </a:p>
          <a:p>
            <a:pPr marL="0" indent="0">
              <a:buNone/>
            </a:pPr>
            <a:endParaRPr lang="en-US" altLang="zh-CN" sz="3200" dirty="0">
              <a:latin typeface="Arial" panose="020B0604020202020204" pitchFamily="34" charset="0"/>
              <a:sym typeface="Arial" panose="020B0604020202020204" pitchFamily="34" charset="0"/>
            </a:endParaRPr>
          </a:p>
          <a:p>
            <a:r>
              <a:rPr lang="zh-CN" altLang="en-US" sz="3200" dirty="0">
                <a:latin typeface="Arial" panose="020B0604020202020204" pitchFamily="34" charset="0"/>
                <a:sym typeface="Arial" panose="020B0604020202020204" pitchFamily="34" charset="0"/>
              </a:rPr>
              <a:t>约束求解器使用的</a:t>
            </a:r>
            <a:r>
              <a:rPr lang="en-US" altLang="zh-CN" sz="3200" dirty="0">
                <a:latin typeface="Arial" panose="020B0604020202020204" pitchFamily="34" charset="0"/>
                <a:sym typeface="Arial" panose="020B0604020202020204" pitchFamily="34" charset="0"/>
              </a:rPr>
              <a:t>Demo</a:t>
            </a:r>
          </a:p>
          <a:p>
            <a:pPr marL="0" indent="0">
              <a:buNone/>
            </a:pPr>
            <a:endParaRPr lang="en-US" altLang="zh-CN" sz="3200" dirty="0">
              <a:latin typeface="Arial" panose="020B0604020202020204" pitchFamily="34" charset="0"/>
              <a:sym typeface="Arial" panose="020B0604020202020204" pitchFamily="34" charset="0"/>
            </a:endParaRPr>
          </a:p>
          <a:p>
            <a:r>
              <a:rPr lang="zh-CN" altLang="en-US" sz="3200" dirty="0">
                <a:latin typeface="Arial" panose="020B0604020202020204" pitchFamily="34" charset="0"/>
                <a:sym typeface="Arial" panose="020B0604020202020204" pitchFamily="34" charset="0"/>
              </a:rPr>
              <a:t>约束的应用</a:t>
            </a:r>
            <a:endParaRPr lang="en-US" altLang="zh-CN" sz="3200" dirty="0">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9235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C2513A-D032-4DC1-8EC1-3A90C10B99AC}"/>
              </a:ext>
            </a:extLst>
          </p:cNvPr>
          <p:cNvSpPr/>
          <p:nvPr/>
        </p:nvSpPr>
        <p:spPr>
          <a:xfrm>
            <a:off x="1485900" y="692696"/>
            <a:ext cx="2044149" cy="369332"/>
          </a:xfrm>
          <a:prstGeom prst="rect">
            <a:avLst/>
          </a:prstGeom>
        </p:spPr>
        <p:txBody>
          <a:bodyPr wrap="none">
            <a:spAutoFit/>
          </a:bodyPr>
          <a:lstStyle/>
          <a:p>
            <a:r>
              <a:rPr lang="en-US" altLang="zh-CN" dirty="0">
                <a:latin typeface="Arial" panose="020B0604020202020204" pitchFamily="34" charset="0"/>
                <a:sym typeface="Arial" panose="020B0604020202020204" pitchFamily="34" charset="0"/>
              </a:rPr>
              <a:t>CSP</a:t>
            </a:r>
            <a:r>
              <a:rPr lang="zh-CN" altLang="en-US" dirty="0">
                <a:latin typeface="Arial" panose="020B0604020202020204" pitchFamily="34" charset="0"/>
                <a:sym typeface="Arial" panose="020B0604020202020204" pitchFamily="34" charset="0"/>
              </a:rPr>
              <a:t>常用的约束：</a:t>
            </a:r>
            <a:endParaRPr lang="en-US" altLang="zh-CN" dirty="0">
              <a:latin typeface="Arial" panose="020B0604020202020204" pitchFamily="34" charset="0"/>
              <a:sym typeface="Arial" panose="020B0604020202020204" pitchFamily="34" charset="0"/>
            </a:endParaRPr>
          </a:p>
        </p:txBody>
      </p:sp>
      <p:sp>
        <p:nvSpPr>
          <p:cNvPr id="3" name="矩形 2">
            <a:extLst>
              <a:ext uri="{FF2B5EF4-FFF2-40B4-BE49-F238E27FC236}">
                <a16:creationId xmlns:a16="http://schemas.microsoft.com/office/drawing/2014/main" id="{C39B5DFD-389F-4362-801E-AD4626CF93F2}"/>
              </a:ext>
            </a:extLst>
          </p:cNvPr>
          <p:cNvSpPr/>
          <p:nvPr/>
        </p:nvSpPr>
        <p:spPr>
          <a:xfrm>
            <a:off x="1793035" y="1772816"/>
            <a:ext cx="1681999" cy="369332"/>
          </a:xfrm>
          <a:prstGeom prst="rect">
            <a:avLst/>
          </a:prstGeom>
        </p:spPr>
        <p:txBody>
          <a:bodyPr wrap="none">
            <a:spAutoFit/>
          </a:bodyPr>
          <a:lstStyle/>
          <a:p>
            <a:r>
              <a:rPr lang="en-US" altLang="zh-CN" dirty="0"/>
              <a:t>regular(X,DFA)</a:t>
            </a:r>
            <a:endParaRPr lang="zh-CN" altLang="en-US" dirty="0"/>
          </a:p>
        </p:txBody>
      </p:sp>
      <p:sp>
        <p:nvSpPr>
          <p:cNvPr id="4" name="矩形 3">
            <a:extLst>
              <a:ext uri="{FF2B5EF4-FFF2-40B4-BE49-F238E27FC236}">
                <a16:creationId xmlns:a16="http://schemas.microsoft.com/office/drawing/2014/main" id="{95001994-5522-40D8-84CC-6A82884656C7}"/>
              </a:ext>
            </a:extLst>
          </p:cNvPr>
          <p:cNvSpPr/>
          <p:nvPr/>
        </p:nvSpPr>
        <p:spPr>
          <a:xfrm>
            <a:off x="1793035" y="3501008"/>
            <a:ext cx="7992888" cy="369332"/>
          </a:xfrm>
          <a:prstGeom prst="rect">
            <a:avLst/>
          </a:prstGeom>
        </p:spPr>
        <p:txBody>
          <a:bodyPr wrap="square">
            <a:spAutoFit/>
          </a:bodyPr>
          <a:lstStyle/>
          <a:p>
            <a:r>
              <a:rPr lang="zh-CN" altLang="en-US" dirty="0"/>
              <a:t>要求</a:t>
            </a:r>
            <a:r>
              <a:rPr lang="en-US" altLang="zh-CN" dirty="0"/>
              <a:t>X</a:t>
            </a:r>
            <a:r>
              <a:rPr lang="zh-CN" altLang="en-US" dirty="0"/>
              <a:t>组成的序列被自动机接收。</a:t>
            </a:r>
            <a:endParaRPr lang="en-US" altLang="zh-CN" dirty="0"/>
          </a:p>
        </p:txBody>
      </p:sp>
    </p:spTree>
    <p:extLst>
      <p:ext uri="{BB962C8B-B14F-4D97-AF65-F5344CB8AC3E}">
        <p14:creationId xmlns:p14="http://schemas.microsoft.com/office/powerpoint/2010/main" val="20438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C2513A-D032-4DC1-8EC1-3A90C10B99AC}"/>
              </a:ext>
            </a:extLst>
          </p:cNvPr>
          <p:cNvSpPr/>
          <p:nvPr/>
        </p:nvSpPr>
        <p:spPr>
          <a:xfrm>
            <a:off x="1485900" y="692696"/>
            <a:ext cx="2044149" cy="369332"/>
          </a:xfrm>
          <a:prstGeom prst="rect">
            <a:avLst/>
          </a:prstGeom>
        </p:spPr>
        <p:txBody>
          <a:bodyPr wrap="none">
            <a:spAutoFit/>
          </a:bodyPr>
          <a:lstStyle/>
          <a:p>
            <a:r>
              <a:rPr lang="en-US" altLang="zh-CN" dirty="0">
                <a:latin typeface="Arial" panose="020B0604020202020204" pitchFamily="34" charset="0"/>
                <a:sym typeface="Arial" panose="020B0604020202020204" pitchFamily="34" charset="0"/>
              </a:rPr>
              <a:t>CSP</a:t>
            </a:r>
            <a:r>
              <a:rPr lang="zh-CN" altLang="en-US" dirty="0">
                <a:latin typeface="Arial" panose="020B0604020202020204" pitchFamily="34" charset="0"/>
                <a:sym typeface="Arial" panose="020B0604020202020204" pitchFamily="34" charset="0"/>
              </a:rPr>
              <a:t>常用的约束：</a:t>
            </a:r>
            <a:endParaRPr lang="en-US" altLang="zh-CN" dirty="0">
              <a:latin typeface="Arial" panose="020B0604020202020204" pitchFamily="34" charset="0"/>
              <a:sym typeface="Arial" panose="020B0604020202020204" pitchFamily="34" charset="0"/>
            </a:endParaRPr>
          </a:p>
        </p:txBody>
      </p:sp>
      <p:sp>
        <p:nvSpPr>
          <p:cNvPr id="3" name="矩形 2">
            <a:extLst>
              <a:ext uri="{FF2B5EF4-FFF2-40B4-BE49-F238E27FC236}">
                <a16:creationId xmlns:a16="http://schemas.microsoft.com/office/drawing/2014/main" id="{C39B5DFD-389F-4362-801E-AD4626CF93F2}"/>
              </a:ext>
            </a:extLst>
          </p:cNvPr>
          <p:cNvSpPr/>
          <p:nvPr/>
        </p:nvSpPr>
        <p:spPr>
          <a:xfrm>
            <a:off x="1793035" y="1772816"/>
            <a:ext cx="1606658" cy="369332"/>
          </a:xfrm>
          <a:prstGeom prst="rect">
            <a:avLst/>
          </a:prstGeom>
        </p:spPr>
        <p:txBody>
          <a:bodyPr wrap="none">
            <a:spAutoFit/>
          </a:bodyPr>
          <a:lstStyle/>
          <a:p>
            <a:r>
              <a:rPr lang="en-US" altLang="zh-CN" dirty="0"/>
              <a:t>table(</a:t>
            </a:r>
            <a:r>
              <a:rPr lang="en-US" altLang="zh-CN" dirty="0" err="1"/>
              <a:t>X,rel</a:t>
            </a:r>
            <a:r>
              <a:rPr lang="en-US" altLang="zh-CN" dirty="0"/>
              <a:t>(X))</a:t>
            </a:r>
            <a:endParaRPr lang="zh-CN" altLang="en-US" dirty="0"/>
          </a:p>
        </p:txBody>
      </p:sp>
      <p:sp>
        <p:nvSpPr>
          <p:cNvPr id="4" name="矩形 3">
            <a:extLst>
              <a:ext uri="{FF2B5EF4-FFF2-40B4-BE49-F238E27FC236}">
                <a16:creationId xmlns:a16="http://schemas.microsoft.com/office/drawing/2014/main" id="{95001994-5522-40D8-84CC-6A82884656C7}"/>
              </a:ext>
            </a:extLst>
          </p:cNvPr>
          <p:cNvSpPr/>
          <p:nvPr/>
        </p:nvSpPr>
        <p:spPr>
          <a:xfrm>
            <a:off x="1793035" y="3501008"/>
            <a:ext cx="7992888" cy="369332"/>
          </a:xfrm>
          <a:prstGeom prst="rect">
            <a:avLst/>
          </a:prstGeom>
        </p:spPr>
        <p:txBody>
          <a:bodyPr wrap="square">
            <a:spAutoFit/>
          </a:bodyPr>
          <a:lstStyle/>
          <a:p>
            <a:r>
              <a:rPr lang="zh-CN" altLang="en-US" dirty="0"/>
              <a:t>要求</a:t>
            </a:r>
            <a:r>
              <a:rPr lang="en-US" altLang="zh-CN" dirty="0"/>
              <a:t>X</a:t>
            </a:r>
            <a:r>
              <a:rPr lang="zh-CN" altLang="en-US" dirty="0"/>
              <a:t>的取值属于</a:t>
            </a:r>
            <a:r>
              <a:rPr lang="en-US" altLang="zh-CN" dirty="0" err="1"/>
              <a:t>rel</a:t>
            </a:r>
            <a:r>
              <a:rPr lang="en-US" altLang="zh-CN" dirty="0"/>
              <a:t>(X)</a:t>
            </a:r>
            <a:r>
              <a:rPr lang="zh-CN" altLang="en-US" dirty="0"/>
              <a:t>中的某个</a:t>
            </a:r>
            <a:r>
              <a:rPr lang="en-US" altLang="zh-CN" dirty="0"/>
              <a:t>tuple</a:t>
            </a:r>
          </a:p>
        </p:txBody>
      </p:sp>
    </p:spTree>
    <p:extLst>
      <p:ext uri="{BB962C8B-B14F-4D97-AF65-F5344CB8AC3E}">
        <p14:creationId xmlns:p14="http://schemas.microsoft.com/office/powerpoint/2010/main" val="6857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C2513A-D032-4DC1-8EC1-3A90C10B99AC}"/>
              </a:ext>
            </a:extLst>
          </p:cNvPr>
          <p:cNvSpPr/>
          <p:nvPr/>
        </p:nvSpPr>
        <p:spPr>
          <a:xfrm>
            <a:off x="1485900" y="692696"/>
            <a:ext cx="2044149" cy="369332"/>
          </a:xfrm>
          <a:prstGeom prst="rect">
            <a:avLst/>
          </a:prstGeom>
        </p:spPr>
        <p:txBody>
          <a:bodyPr wrap="none">
            <a:spAutoFit/>
          </a:bodyPr>
          <a:lstStyle/>
          <a:p>
            <a:r>
              <a:rPr lang="en-US" altLang="zh-CN" dirty="0">
                <a:latin typeface="Arial" panose="020B0604020202020204" pitchFamily="34" charset="0"/>
                <a:sym typeface="Arial" panose="020B0604020202020204" pitchFamily="34" charset="0"/>
              </a:rPr>
              <a:t>CSP</a:t>
            </a:r>
            <a:r>
              <a:rPr lang="zh-CN" altLang="en-US" dirty="0">
                <a:latin typeface="Arial" panose="020B0604020202020204" pitchFamily="34" charset="0"/>
                <a:sym typeface="Arial" panose="020B0604020202020204" pitchFamily="34" charset="0"/>
              </a:rPr>
              <a:t>常用的约束：</a:t>
            </a:r>
            <a:endParaRPr lang="en-US" altLang="zh-CN" dirty="0">
              <a:latin typeface="Arial" panose="020B0604020202020204" pitchFamily="34" charset="0"/>
              <a:sym typeface="Arial" panose="020B0604020202020204" pitchFamily="34" charset="0"/>
            </a:endParaRPr>
          </a:p>
        </p:txBody>
      </p:sp>
      <p:sp>
        <p:nvSpPr>
          <p:cNvPr id="3" name="矩形 2">
            <a:extLst>
              <a:ext uri="{FF2B5EF4-FFF2-40B4-BE49-F238E27FC236}">
                <a16:creationId xmlns:a16="http://schemas.microsoft.com/office/drawing/2014/main" id="{891B6B75-C9B7-43F1-BD88-DC2C4C414F94}"/>
              </a:ext>
            </a:extLst>
          </p:cNvPr>
          <p:cNvSpPr/>
          <p:nvPr/>
        </p:nvSpPr>
        <p:spPr>
          <a:xfrm>
            <a:off x="1793035" y="1772816"/>
            <a:ext cx="2081019" cy="369332"/>
          </a:xfrm>
          <a:prstGeom prst="rect">
            <a:avLst/>
          </a:prstGeom>
        </p:spPr>
        <p:txBody>
          <a:bodyPr wrap="none">
            <a:spAutoFit/>
          </a:bodyPr>
          <a:lstStyle/>
          <a:p>
            <a:r>
              <a:rPr lang="en-US" altLang="zh-CN" dirty="0"/>
              <a:t>Arithmetic(</a:t>
            </a:r>
            <a:r>
              <a:rPr lang="en-US" altLang="zh-CN" dirty="0" err="1"/>
              <a:t>X,op,C</a:t>
            </a:r>
            <a:r>
              <a:rPr lang="en-US" altLang="zh-CN" dirty="0"/>
              <a:t>)</a:t>
            </a:r>
            <a:endParaRPr lang="zh-CN" altLang="en-US" dirty="0"/>
          </a:p>
        </p:txBody>
      </p:sp>
      <p:sp>
        <p:nvSpPr>
          <p:cNvPr id="5" name="矩形 4">
            <a:extLst>
              <a:ext uri="{FF2B5EF4-FFF2-40B4-BE49-F238E27FC236}">
                <a16:creationId xmlns:a16="http://schemas.microsoft.com/office/drawing/2014/main" id="{808A5FC1-B5A3-4655-86D5-890EF4405233}"/>
              </a:ext>
            </a:extLst>
          </p:cNvPr>
          <p:cNvSpPr/>
          <p:nvPr/>
        </p:nvSpPr>
        <p:spPr>
          <a:xfrm>
            <a:off x="1773932" y="3645024"/>
            <a:ext cx="8496944" cy="369332"/>
          </a:xfrm>
          <a:prstGeom prst="rect">
            <a:avLst/>
          </a:prstGeom>
        </p:spPr>
        <p:txBody>
          <a:bodyPr wrap="square">
            <a:spAutoFit/>
          </a:bodyPr>
          <a:lstStyle/>
          <a:p>
            <a:r>
              <a:rPr lang="zh-CN" altLang="en-US" dirty="0"/>
              <a:t>要求</a:t>
            </a:r>
            <a:r>
              <a:rPr lang="en-US" altLang="zh-CN" dirty="0"/>
              <a:t>X</a:t>
            </a:r>
            <a:r>
              <a:rPr lang="zh-CN" altLang="en-US" dirty="0"/>
              <a:t>经过 加 减 乘 除 取余等运算以后 等于、不等于、大于、小于某个常数</a:t>
            </a:r>
            <a:r>
              <a:rPr lang="en-US" altLang="zh-CN" dirty="0"/>
              <a:t>C</a:t>
            </a:r>
            <a:r>
              <a:rPr lang="zh-CN" altLang="en-US" dirty="0"/>
              <a:t>。</a:t>
            </a:r>
            <a:endParaRPr lang="en-US" altLang="zh-CN" dirty="0"/>
          </a:p>
        </p:txBody>
      </p:sp>
    </p:spTree>
    <p:extLst>
      <p:ext uri="{BB962C8B-B14F-4D97-AF65-F5344CB8AC3E}">
        <p14:creationId xmlns:p14="http://schemas.microsoft.com/office/powerpoint/2010/main" val="391877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10B8F48-D531-42C1-BF29-CD05290B3481}"/>
              </a:ext>
            </a:extLst>
          </p:cNvPr>
          <p:cNvSpPr txBox="1"/>
          <p:nvPr/>
        </p:nvSpPr>
        <p:spPr>
          <a:xfrm>
            <a:off x="1629916" y="620688"/>
            <a:ext cx="9199954" cy="369332"/>
          </a:xfrm>
          <a:prstGeom prst="rect">
            <a:avLst/>
          </a:prstGeom>
          <a:noFill/>
        </p:spPr>
        <p:txBody>
          <a:bodyPr wrap="none" rtlCol="0">
            <a:spAutoFit/>
          </a:bodyPr>
          <a:lstStyle/>
          <a:p>
            <a:r>
              <a:rPr lang="zh-CN" altLang="en-US" dirty="0"/>
              <a:t>约束种类繁多，每种约束都要求其</a:t>
            </a:r>
            <a:r>
              <a:rPr lang="en-US" altLang="zh-CN" dirty="0"/>
              <a:t>scope</a:t>
            </a:r>
            <a:r>
              <a:rPr lang="zh-CN" altLang="en-US" dirty="0"/>
              <a:t>某种关系，并且有自己独特的相容性推理算法。</a:t>
            </a:r>
          </a:p>
        </p:txBody>
      </p:sp>
      <p:pic>
        <p:nvPicPr>
          <p:cNvPr id="3" name="图片 2">
            <a:extLst>
              <a:ext uri="{FF2B5EF4-FFF2-40B4-BE49-F238E27FC236}">
                <a16:creationId xmlns:a16="http://schemas.microsoft.com/office/drawing/2014/main" id="{69AEAA0A-8041-442A-A319-AACB3DF18E6A}"/>
              </a:ext>
            </a:extLst>
          </p:cNvPr>
          <p:cNvPicPr>
            <a:picLocks noChangeAspect="1"/>
          </p:cNvPicPr>
          <p:nvPr/>
        </p:nvPicPr>
        <p:blipFill>
          <a:blip r:embed="rId2"/>
          <a:stretch>
            <a:fillRect/>
          </a:stretch>
        </p:blipFill>
        <p:spPr>
          <a:xfrm>
            <a:off x="1629916" y="1412776"/>
            <a:ext cx="8087947" cy="4855586"/>
          </a:xfrm>
          <a:prstGeom prst="rect">
            <a:avLst/>
          </a:prstGeom>
        </p:spPr>
      </p:pic>
    </p:spTree>
    <p:extLst>
      <p:ext uri="{BB962C8B-B14F-4D97-AF65-F5344CB8AC3E}">
        <p14:creationId xmlns:p14="http://schemas.microsoft.com/office/powerpoint/2010/main" val="240393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4C5C037-392F-45A6-B576-AF7F1CDDE20C}"/>
              </a:ext>
            </a:extLst>
          </p:cNvPr>
          <p:cNvPicPr>
            <a:picLocks noChangeAspect="1"/>
          </p:cNvPicPr>
          <p:nvPr/>
        </p:nvPicPr>
        <p:blipFill>
          <a:blip r:embed="rId2"/>
          <a:stretch>
            <a:fillRect/>
          </a:stretch>
        </p:blipFill>
        <p:spPr>
          <a:xfrm>
            <a:off x="1269876" y="225288"/>
            <a:ext cx="9568812" cy="6316256"/>
          </a:xfrm>
          <a:prstGeom prst="rect">
            <a:avLst/>
          </a:prstGeom>
        </p:spPr>
      </p:pic>
    </p:spTree>
    <p:extLst>
      <p:ext uri="{BB962C8B-B14F-4D97-AF65-F5344CB8AC3E}">
        <p14:creationId xmlns:p14="http://schemas.microsoft.com/office/powerpoint/2010/main" val="207615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48EAB94-35A7-487C-BB89-E844EEC8D0BD}"/>
              </a:ext>
            </a:extLst>
          </p:cNvPr>
          <p:cNvPicPr>
            <a:picLocks noChangeAspect="1"/>
          </p:cNvPicPr>
          <p:nvPr/>
        </p:nvPicPr>
        <p:blipFill>
          <a:blip r:embed="rId2"/>
          <a:stretch>
            <a:fillRect/>
          </a:stretch>
        </p:blipFill>
        <p:spPr>
          <a:xfrm>
            <a:off x="1053852" y="260648"/>
            <a:ext cx="9709802" cy="6048672"/>
          </a:xfrm>
          <a:prstGeom prst="rect">
            <a:avLst/>
          </a:prstGeom>
        </p:spPr>
      </p:pic>
    </p:spTree>
    <p:extLst>
      <p:ext uri="{BB962C8B-B14F-4D97-AF65-F5344CB8AC3E}">
        <p14:creationId xmlns:p14="http://schemas.microsoft.com/office/powerpoint/2010/main" val="175328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latin typeface="Arial" panose="020B0604020202020204" pitchFamily="34" charset="0"/>
                <a:sym typeface="Arial" panose="020B0604020202020204" pitchFamily="34" charset="0"/>
              </a:rPr>
              <a:t>CSP</a:t>
            </a:r>
            <a:r>
              <a:rPr lang="zh-CN" altLang="en-US" dirty="0">
                <a:latin typeface="Arial" panose="020B0604020202020204" pitchFamily="34" charset="0"/>
                <a:sym typeface="Arial" panose="020B0604020202020204" pitchFamily="34" charset="0"/>
              </a:rPr>
              <a:t>求解算法</a:t>
            </a:r>
            <a:endParaRPr lang="en-US" altLang="zh-CN" dirty="0">
              <a:latin typeface="Arial" panose="020B0604020202020204" pitchFamily="34" charset="0"/>
              <a:sym typeface="Arial" panose="020B0604020202020204" pitchFamily="34" charset="0"/>
            </a:endParaRPr>
          </a:p>
        </p:txBody>
      </p:sp>
      <p:sp>
        <p:nvSpPr>
          <p:cNvPr id="14" name="内容占位符 13"/>
          <p:cNvSpPr>
            <a:spLocks noGrp="1"/>
          </p:cNvSpPr>
          <p:nvPr>
            <p:ph idx="1"/>
          </p:nvPr>
        </p:nvSpPr>
        <p:spPr/>
        <p:txBody>
          <a:bodyPr rtlCol="0">
            <a:normAutofit/>
          </a:bodyPr>
          <a:lstStyle/>
          <a:p>
            <a:r>
              <a:rPr lang="en-US" altLang="zh-CN" sz="3200" dirty="0">
                <a:latin typeface="Arial" panose="020B0604020202020204" pitchFamily="34" charset="0"/>
              </a:rPr>
              <a:t>CSP</a:t>
            </a:r>
            <a:r>
              <a:rPr lang="zh-CN" altLang="zh-CN" sz="3200" dirty="0">
                <a:latin typeface="Arial" panose="020B0604020202020204" pitchFamily="34" charset="0"/>
              </a:rPr>
              <a:t>求解的回溯方法架构</a:t>
            </a:r>
            <a:endParaRPr lang="en-US" altLang="zh-CN" sz="3200" dirty="0">
              <a:latin typeface="Arial" panose="020B0604020202020204" pitchFamily="34" charset="0"/>
            </a:endParaRPr>
          </a:p>
          <a:p>
            <a:endParaRPr lang="en-US" altLang="zh-CN" sz="3200" dirty="0">
              <a:latin typeface="Arial" panose="020B0604020202020204" pitchFamily="34" charset="0"/>
              <a:sym typeface="Arial" panose="020B0604020202020204" pitchFamily="34" charset="0"/>
            </a:endParaRPr>
          </a:p>
          <a:p>
            <a:r>
              <a:rPr lang="zh-CN" altLang="en-US" sz="3200" dirty="0">
                <a:latin typeface="Arial" panose="020B0604020202020204" pitchFamily="34" charset="0"/>
                <a:sym typeface="Arial" panose="020B0604020202020204" pitchFamily="34" charset="0"/>
              </a:rPr>
              <a:t>相容性推理   </a:t>
            </a:r>
            <a:endParaRPr lang="en-US" altLang="zh-CN" sz="3200" dirty="0">
              <a:latin typeface="Arial" panose="020B0604020202020204" pitchFamily="34" charset="0"/>
              <a:sym typeface="Arial" panose="020B0604020202020204" pitchFamily="34" charset="0"/>
            </a:endParaRPr>
          </a:p>
          <a:p>
            <a:pPr marL="0" indent="0">
              <a:buNone/>
            </a:pPr>
            <a:endParaRPr lang="en-US" altLang="zh-CN" sz="3200" dirty="0">
              <a:latin typeface="Arial" panose="020B0604020202020204" pitchFamily="34" charset="0"/>
              <a:sym typeface="Arial" panose="020B0604020202020204" pitchFamily="34" charset="0"/>
            </a:endParaRPr>
          </a:p>
          <a:p>
            <a:r>
              <a:rPr lang="zh-CN" altLang="en-US" sz="3200" dirty="0">
                <a:latin typeface="Arial" panose="020B0604020202020204" pitchFamily="34" charset="0"/>
                <a:sym typeface="Arial" panose="020B0604020202020204" pitchFamily="34" charset="0"/>
              </a:rPr>
              <a:t>局部搜索</a:t>
            </a:r>
            <a:endParaRPr lang="en-US" altLang="zh-CN" sz="3200" dirty="0">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18797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1701F2-7754-4A80-AB0B-99FAD772A389}"/>
              </a:ext>
            </a:extLst>
          </p:cNvPr>
          <p:cNvSpPr txBox="1"/>
          <p:nvPr/>
        </p:nvSpPr>
        <p:spPr>
          <a:xfrm>
            <a:off x="2061964" y="1196752"/>
            <a:ext cx="6261651" cy="923330"/>
          </a:xfrm>
          <a:prstGeom prst="rect">
            <a:avLst/>
          </a:prstGeom>
          <a:noFill/>
        </p:spPr>
        <p:txBody>
          <a:bodyPr wrap="none" rtlCol="0">
            <a:spAutoFit/>
          </a:bodyPr>
          <a:lstStyle/>
          <a:p>
            <a:r>
              <a:rPr lang="en-US" altLang="zh-CN" dirty="0"/>
              <a:t>CSP</a:t>
            </a:r>
            <a:r>
              <a:rPr lang="zh-CN" altLang="en-US" dirty="0"/>
              <a:t>是一个</a:t>
            </a:r>
            <a:r>
              <a:rPr lang="en-US" altLang="zh-CN" dirty="0"/>
              <a:t>NP</a:t>
            </a:r>
            <a:r>
              <a:rPr lang="zh-CN" altLang="en-US" dirty="0"/>
              <a:t>难的，一般这类</a:t>
            </a:r>
            <a:r>
              <a:rPr lang="en-US" altLang="zh-CN" dirty="0"/>
              <a:t>NP</a:t>
            </a:r>
            <a:r>
              <a:rPr lang="zh-CN" altLang="en-US" dirty="0"/>
              <a:t>问题的求解方法就是搜索。</a:t>
            </a:r>
            <a:endParaRPr lang="en-US" altLang="zh-CN" dirty="0"/>
          </a:p>
          <a:p>
            <a:endParaRPr lang="en-US" altLang="zh-CN" dirty="0"/>
          </a:p>
          <a:p>
            <a:r>
              <a:rPr lang="zh-CN" altLang="en-US" dirty="0"/>
              <a:t>求解一个</a:t>
            </a:r>
            <a:r>
              <a:rPr lang="en-US" altLang="zh-CN" dirty="0"/>
              <a:t>CSP</a:t>
            </a:r>
            <a:r>
              <a:rPr lang="zh-CN" altLang="en-US" dirty="0"/>
              <a:t>的目的是证明无解或者给出至少一个解。</a:t>
            </a:r>
          </a:p>
        </p:txBody>
      </p:sp>
    </p:spTree>
    <p:extLst>
      <p:ext uri="{BB962C8B-B14F-4D97-AF65-F5344CB8AC3E}">
        <p14:creationId xmlns:p14="http://schemas.microsoft.com/office/powerpoint/2010/main" val="199623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FB92B52-EFE3-4982-B69A-61B65CD8F9E4}"/>
              </a:ext>
            </a:extLst>
          </p:cNvPr>
          <p:cNvSpPr txBox="1"/>
          <p:nvPr/>
        </p:nvSpPr>
        <p:spPr>
          <a:xfrm>
            <a:off x="2205980" y="1916832"/>
            <a:ext cx="7066358" cy="646331"/>
          </a:xfrm>
          <a:prstGeom prst="rect">
            <a:avLst/>
          </a:prstGeom>
          <a:noFill/>
        </p:spPr>
        <p:txBody>
          <a:bodyPr wrap="none" rtlCol="0">
            <a:spAutoFit/>
          </a:bodyPr>
          <a:lstStyle/>
          <a:p>
            <a:r>
              <a:rPr lang="en-US" altLang="zh-CN" dirty="0"/>
              <a:t>CSP</a:t>
            </a:r>
            <a:r>
              <a:rPr lang="zh-CN" altLang="en-US" dirty="0"/>
              <a:t>搜索有四大重要的组成部分，分别是分支，回溯，传播和学习。</a:t>
            </a:r>
            <a:endParaRPr lang="en-US" altLang="zh-CN" dirty="0"/>
          </a:p>
          <a:p>
            <a:r>
              <a:rPr lang="zh-CN" altLang="en-US" dirty="0"/>
              <a:t>其中分支和回溯是本章节要讨论的重点。</a:t>
            </a:r>
          </a:p>
        </p:txBody>
      </p:sp>
    </p:spTree>
    <p:extLst>
      <p:ext uri="{BB962C8B-B14F-4D97-AF65-F5344CB8AC3E}">
        <p14:creationId xmlns:p14="http://schemas.microsoft.com/office/powerpoint/2010/main" val="172556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CFED3A-02C4-47B1-A992-61F7338EF40F}"/>
              </a:ext>
            </a:extLst>
          </p:cNvPr>
          <p:cNvSpPr/>
          <p:nvPr/>
        </p:nvSpPr>
        <p:spPr>
          <a:xfrm>
            <a:off x="1341884" y="548680"/>
            <a:ext cx="2736647" cy="369332"/>
          </a:xfrm>
          <a:prstGeom prst="rect">
            <a:avLst/>
          </a:prstGeom>
        </p:spPr>
        <p:txBody>
          <a:bodyPr wrap="none">
            <a:spAutoFit/>
          </a:bodyPr>
          <a:lstStyle/>
          <a:p>
            <a:r>
              <a:rPr lang="en-US" altLang="zh-CN" dirty="0">
                <a:latin typeface="Arial" panose="020B0604020202020204" pitchFamily="34" charset="0"/>
              </a:rPr>
              <a:t>CSP</a:t>
            </a:r>
            <a:r>
              <a:rPr lang="zh-CN" altLang="zh-CN" dirty="0">
                <a:latin typeface="Arial" panose="020B0604020202020204" pitchFamily="34" charset="0"/>
              </a:rPr>
              <a:t>求解的回溯方法架构</a:t>
            </a:r>
            <a:endParaRPr lang="en-US" altLang="zh-CN" dirty="0">
              <a:latin typeface="Arial" panose="020B0604020202020204" pitchFamily="34" charset="0"/>
            </a:endParaRPr>
          </a:p>
        </p:txBody>
      </p:sp>
      <p:sp>
        <p:nvSpPr>
          <p:cNvPr id="4" name="矩形 3">
            <a:extLst>
              <a:ext uri="{FF2B5EF4-FFF2-40B4-BE49-F238E27FC236}">
                <a16:creationId xmlns:a16="http://schemas.microsoft.com/office/drawing/2014/main" id="{CA813A24-7B47-428B-B656-BC1BD2EC424F}"/>
              </a:ext>
            </a:extLst>
          </p:cNvPr>
          <p:cNvSpPr/>
          <p:nvPr/>
        </p:nvSpPr>
        <p:spPr>
          <a:xfrm>
            <a:off x="1773932" y="1700808"/>
            <a:ext cx="8136904" cy="1477328"/>
          </a:xfrm>
          <a:prstGeom prst="rect">
            <a:avLst/>
          </a:prstGeom>
        </p:spPr>
        <p:txBody>
          <a:bodyPr wrap="square">
            <a:spAutoFit/>
          </a:bodyPr>
          <a:lstStyle/>
          <a:p>
            <a:r>
              <a:rPr lang="zh-CN" altLang="en-US" dirty="0">
                <a:solidFill>
                  <a:srgbClr val="333333"/>
                </a:solidFill>
                <a:latin typeface="open sans"/>
              </a:rPr>
              <a:t>回溯搜索与深度优先搜索概念上非常相似：</a:t>
            </a:r>
            <a:br>
              <a:rPr lang="zh-CN" altLang="en-US" dirty="0"/>
            </a:br>
            <a:r>
              <a:rPr lang="zh-CN" altLang="en-US" dirty="0">
                <a:solidFill>
                  <a:srgbClr val="333333"/>
                </a:solidFill>
                <a:latin typeface="open sans"/>
              </a:rPr>
              <a:t>但是在</a:t>
            </a:r>
            <a:r>
              <a:rPr lang="en-US" altLang="zh-CN" dirty="0">
                <a:solidFill>
                  <a:srgbClr val="333333"/>
                </a:solidFill>
                <a:latin typeface="open sans"/>
              </a:rPr>
              <a:t>DFS</a:t>
            </a:r>
            <a:r>
              <a:rPr lang="zh-CN" altLang="en-US" dirty="0">
                <a:solidFill>
                  <a:srgbClr val="333333"/>
                </a:solidFill>
                <a:latin typeface="open sans"/>
              </a:rPr>
              <a:t>中，我们假定通过应用所有可能的操作将节点添加到边缘来扩展节点（然后，如果需要，这些节点将位于边缘上，准备进一步扩展）</a:t>
            </a:r>
            <a:br>
              <a:rPr lang="zh-CN" altLang="en-US" dirty="0"/>
            </a:br>
            <a:r>
              <a:rPr lang="zh-CN" altLang="en-US" dirty="0">
                <a:solidFill>
                  <a:srgbClr val="333333"/>
                </a:solidFill>
                <a:latin typeface="open sans"/>
              </a:rPr>
              <a:t>回溯搜索仅需执行一个操作即可生成一个后继节点，然后继续向下操作（然后，如果需要，随后返回该节点，将检查是否可以生成其他任何后继节点。</a:t>
            </a:r>
            <a:endParaRPr lang="zh-CN" altLang="en-US" dirty="0"/>
          </a:p>
        </p:txBody>
      </p:sp>
    </p:spTree>
    <p:extLst>
      <p:ext uri="{BB962C8B-B14F-4D97-AF65-F5344CB8AC3E}">
        <p14:creationId xmlns:p14="http://schemas.microsoft.com/office/powerpoint/2010/main" val="424625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zh-CN" altLang="en-US" dirty="0">
                <a:latin typeface="Arial" panose="020B0604020202020204" pitchFamily="34" charset="0"/>
                <a:sym typeface="Arial" panose="020B0604020202020204" pitchFamily="34" charset="0"/>
              </a:rPr>
              <a:t>问题提出与基础理论知识</a:t>
            </a:r>
            <a:endParaRPr lang="en-US" altLang="zh-CN" dirty="0">
              <a:latin typeface="Arial" panose="020B0604020202020204" pitchFamily="34" charset="0"/>
              <a:sym typeface="Arial" panose="020B0604020202020204" pitchFamily="34" charset="0"/>
            </a:endParaRPr>
          </a:p>
        </p:txBody>
      </p:sp>
      <p:sp>
        <p:nvSpPr>
          <p:cNvPr id="14" name="内容占位符 13"/>
          <p:cNvSpPr>
            <a:spLocks noGrp="1"/>
          </p:cNvSpPr>
          <p:nvPr>
            <p:ph idx="1"/>
          </p:nvPr>
        </p:nvSpPr>
        <p:spPr/>
        <p:txBody>
          <a:bodyPr rtlCol="0">
            <a:normAutofit/>
          </a:bodyPr>
          <a:lstStyle/>
          <a:p>
            <a:r>
              <a:rPr lang="zh-CN" altLang="en-US" sz="3200" dirty="0">
                <a:latin typeface="Arial" panose="020B0604020202020204" pitchFamily="34" charset="0"/>
                <a:sym typeface="Arial" panose="020B0604020202020204" pitchFamily="34" charset="0"/>
              </a:rPr>
              <a:t>问题提出与定义 </a:t>
            </a:r>
            <a:endParaRPr lang="en-US" altLang="zh-CN" sz="3200" dirty="0">
              <a:latin typeface="Arial" panose="020B0604020202020204" pitchFamily="34" charset="0"/>
              <a:sym typeface="Arial" panose="020B0604020202020204" pitchFamily="34" charset="0"/>
            </a:endParaRPr>
          </a:p>
          <a:p>
            <a:pPr marL="0" indent="0">
              <a:buNone/>
            </a:pPr>
            <a:r>
              <a:rPr lang="zh-CN" altLang="en-US" sz="3200" dirty="0">
                <a:latin typeface="Arial" panose="020B0604020202020204" pitchFamily="34" charset="0"/>
                <a:sym typeface="Arial" panose="020B0604020202020204" pitchFamily="34" charset="0"/>
              </a:rPr>
              <a:t>  </a:t>
            </a:r>
            <a:endParaRPr lang="en-US" altLang="zh-CN" sz="3200" dirty="0">
              <a:latin typeface="Arial" panose="020B0604020202020204" pitchFamily="34" charset="0"/>
              <a:sym typeface="Arial" panose="020B0604020202020204" pitchFamily="34" charset="0"/>
            </a:endParaRPr>
          </a:p>
          <a:p>
            <a:r>
              <a:rPr lang="zh-CN" altLang="en-US" sz="3200" dirty="0">
                <a:latin typeface="Arial" panose="020B0604020202020204" pitchFamily="34" charset="0"/>
                <a:sym typeface="Arial" panose="020B0604020202020204" pitchFamily="34" charset="0"/>
              </a:rPr>
              <a:t>若干约束类型</a:t>
            </a:r>
            <a:endParaRPr lang="en-US" altLang="zh-CN" sz="3200" dirty="0">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09217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D32BE64-E4FD-448E-889A-8562BC04E661}"/>
              </a:ext>
            </a:extLst>
          </p:cNvPr>
          <p:cNvPicPr>
            <a:picLocks noChangeAspect="1"/>
          </p:cNvPicPr>
          <p:nvPr/>
        </p:nvPicPr>
        <p:blipFill>
          <a:blip r:embed="rId2"/>
          <a:stretch>
            <a:fillRect/>
          </a:stretch>
        </p:blipFill>
        <p:spPr>
          <a:xfrm>
            <a:off x="1485900" y="188640"/>
            <a:ext cx="5400600" cy="4306555"/>
          </a:xfrm>
          <a:prstGeom prst="rect">
            <a:avLst/>
          </a:prstGeom>
        </p:spPr>
      </p:pic>
      <p:sp>
        <p:nvSpPr>
          <p:cNvPr id="4" name="矩形 3">
            <a:extLst>
              <a:ext uri="{FF2B5EF4-FFF2-40B4-BE49-F238E27FC236}">
                <a16:creationId xmlns:a16="http://schemas.microsoft.com/office/drawing/2014/main" id="{52CC3E9E-FB08-454A-B414-C9AF37BC6BF4}"/>
              </a:ext>
            </a:extLst>
          </p:cNvPr>
          <p:cNvSpPr/>
          <p:nvPr/>
        </p:nvSpPr>
        <p:spPr>
          <a:xfrm>
            <a:off x="2133972" y="5013176"/>
            <a:ext cx="8136904" cy="1200329"/>
          </a:xfrm>
          <a:prstGeom prst="rect">
            <a:avLst/>
          </a:prstGeom>
        </p:spPr>
        <p:txBody>
          <a:bodyPr wrap="square">
            <a:spAutoFit/>
          </a:bodyPr>
          <a:lstStyle/>
          <a:p>
            <a:r>
              <a:rPr lang="zh-CN" altLang="en-US" dirty="0"/>
              <a:t>如图，对版图随机挑选一个州进行随机着色，当程序走到图中最下层时出现一个问题，如果程序选择红色框起来的选项，那么在对中下部分的州，进行下一层的着色时发现，没有哪一种颜色可以符合两个州郡之间颜色不一样这一约束的。</a:t>
            </a:r>
          </a:p>
        </p:txBody>
      </p:sp>
    </p:spTree>
    <p:extLst>
      <p:ext uri="{BB962C8B-B14F-4D97-AF65-F5344CB8AC3E}">
        <p14:creationId xmlns:p14="http://schemas.microsoft.com/office/powerpoint/2010/main" val="20393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C8B9CFE-A60F-4BF0-8F8D-B94000D2AD84}"/>
              </a:ext>
            </a:extLst>
          </p:cNvPr>
          <p:cNvSpPr/>
          <p:nvPr/>
        </p:nvSpPr>
        <p:spPr>
          <a:xfrm>
            <a:off x="2349996" y="5085184"/>
            <a:ext cx="7704856" cy="923330"/>
          </a:xfrm>
          <a:prstGeom prst="rect">
            <a:avLst/>
          </a:prstGeom>
        </p:spPr>
        <p:txBody>
          <a:bodyPr wrap="square">
            <a:spAutoFit/>
          </a:bodyPr>
          <a:lstStyle/>
          <a:p>
            <a:r>
              <a:rPr lang="zh-CN" altLang="en-US" dirty="0"/>
              <a:t>这时程序将返回到红色框圈起来的这一步，并选择与其在同一层的蓝色圆圈的选择，这一当尝试选择失败，返回上一级，对上一级重新做选择的操作成为回溯操作。</a:t>
            </a:r>
          </a:p>
        </p:txBody>
      </p:sp>
      <p:pic>
        <p:nvPicPr>
          <p:cNvPr id="3" name="图片 2">
            <a:extLst>
              <a:ext uri="{FF2B5EF4-FFF2-40B4-BE49-F238E27FC236}">
                <a16:creationId xmlns:a16="http://schemas.microsoft.com/office/drawing/2014/main" id="{296AA8FA-56EE-43AD-A052-FA6FF07C37D6}"/>
              </a:ext>
            </a:extLst>
          </p:cNvPr>
          <p:cNvPicPr>
            <a:picLocks noChangeAspect="1"/>
          </p:cNvPicPr>
          <p:nvPr/>
        </p:nvPicPr>
        <p:blipFill>
          <a:blip r:embed="rId2"/>
          <a:stretch>
            <a:fillRect/>
          </a:stretch>
        </p:blipFill>
        <p:spPr>
          <a:xfrm>
            <a:off x="1701924" y="294934"/>
            <a:ext cx="5401524" cy="4304149"/>
          </a:xfrm>
          <a:prstGeom prst="rect">
            <a:avLst/>
          </a:prstGeom>
        </p:spPr>
      </p:pic>
    </p:spTree>
    <p:extLst>
      <p:ext uri="{BB962C8B-B14F-4D97-AF65-F5344CB8AC3E}">
        <p14:creationId xmlns:p14="http://schemas.microsoft.com/office/powerpoint/2010/main" val="162522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319ADFC-D813-4FA8-82CD-AB00D6459C54}"/>
              </a:ext>
            </a:extLst>
          </p:cNvPr>
          <p:cNvPicPr>
            <a:picLocks noChangeAspect="1"/>
          </p:cNvPicPr>
          <p:nvPr/>
        </p:nvPicPr>
        <p:blipFill>
          <a:blip r:embed="rId2"/>
          <a:stretch>
            <a:fillRect/>
          </a:stretch>
        </p:blipFill>
        <p:spPr>
          <a:xfrm>
            <a:off x="2277988" y="561512"/>
            <a:ext cx="7128792" cy="5734975"/>
          </a:xfrm>
          <a:prstGeom prst="rect">
            <a:avLst/>
          </a:prstGeom>
        </p:spPr>
      </p:pic>
    </p:spTree>
    <p:extLst>
      <p:ext uri="{BB962C8B-B14F-4D97-AF65-F5344CB8AC3E}">
        <p14:creationId xmlns:p14="http://schemas.microsoft.com/office/powerpoint/2010/main" val="412140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F8D15F-9B51-4780-8CB2-650B5C0989DC}"/>
              </a:ext>
            </a:extLst>
          </p:cNvPr>
          <p:cNvSpPr txBox="1"/>
          <p:nvPr/>
        </p:nvSpPr>
        <p:spPr>
          <a:xfrm>
            <a:off x="2277988" y="1124744"/>
            <a:ext cx="6369051" cy="4801314"/>
          </a:xfrm>
          <a:prstGeom prst="rect">
            <a:avLst/>
          </a:prstGeom>
          <a:noFill/>
        </p:spPr>
        <p:txBody>
          <a:bodyPr wrap="none" rtlCol="0">
            <a:spAutoFit/>
          </a:bodyPr>
          <a:lstStyle/>
          <a:p>
            <a:r>
              <a:rPr lang="zh-CN" altLang="en-US" dirty="0"/>
              <a:t>整体思路是：</a:t>
            </a:r>
            <a:endParaRPr lang="en-US" altLang="zh-CN" dirty="0"/>
          </a:p>
          <a:p>
            <a:endParaRPr lang="en-US" altLang="zh-CN" dirty="0"/>
          </a:p>
          <a:p>
            <a:r>
              <a:rPr lang="en-US" altLang="zh-CN" dirty="0"/>
              <a:t>1.</a:t>
            </a:r>
            <a:r>
              <a:rPr lang="zh-CN" altLang="en-US" dirty="0"/>
              <a:t>初始对所有变量传播，删除各个论域中不可能构成解的值。</a:t>
            </a:r>
            <a:endParaRPr lang="en-US" altLang="zh-CN" dirty="0"/>
          </a:p>
          <a:p>
            <a:endParaRPr lang="en-US" altLang="zh-CN" dirty="0"/>
          </a:p>
          <a:p>
            <a:r>
              <a:rPr lang="en-US" altLang="zh-CN" dirty="0"/>
              <a:t>2.</a:t>
            </a:r>
            <a:r>
              <a:rPr lang="zh-CN" altLang="en-US" dirty="0"/>
              <a:t>如果不相容（有论域被删空）则证明无解。</a:t>
            </a:r>
            <a:endParaRPr lang="en-US" altLang="zh-CN" dirty="0"/>
          </a:p>
          <a:p>
            <a:endParaRPr lang="en-US" altLang="zh-CN" dirty="0"/>
          </a:p>
          <a:p>
            <a:r>
              <a:rPr lang="en-US" altLang="zh-CN" dirty="0"/>
              <a:t>3.</a:t>
            </a:r>
            <a:r>
              <a:rPr lang="zh-CN" altLang="en-US" dirty="0"/>
              <a:t>选择一个变量赋值。</a:t>
            </a:r>
            <a:endParaRPr lang="en-US" altLang="zh-CN" dirty="0"/>
          </a:p>
          <a:p>
            <a:endParaRPr lang="en-US" altLang="zh-CN" dirty="0"/>
          </a:p>
          <a:p>
            <a:r>
              <a:rPr lang="en-US" altLang="zh-CN" dirty="0"/>
              <a:t>4.</a:t>
            </a:r>
            <a:r>
              <a:rPr lang="zh-CN" altLang="en-US" dirty="0"/>
              <a:t>如果全部变量被成功赋值，则结束。</a:t>
            </a:r>
            <a:endParaRPr lang="en-US" altLang="zh-CN" dirty="0"/>
          </a:p>
          <a:p>
            <a:endParaRPr lang="en-US" altLang="zh-CN" dirty="0"/>
          </a:p>
          <a:p>
            <a:r>
              <a:rPr lang="en-US" altLang="zh-CN" dirty="0"/>
              <a:t>5.</a:t>
            </a:r>
            <a:r>
              <a:rPr lang="zh-CN" altLang="en-US" dirty="0"/>
              <a:t>用该变量传播。</a:t>
            </a:r>
            <a:endParaRPr lang="en-US" altLang="zh-CN" dirty="0"/>
          </a:p>
          <a:p>
            <a:endParaRPr lang="en-US" altLang="zh-CN" dirty="0"/>
          </a:p>
          <a:p>
            <a:r>
              <a:rPr lang="en-US" altLang="zh-CN" dirty="0"/>
              <a:t>6.</a:t>
            </a:r>
            <a:r>
              <a:rPr lang="zh-CN" altLang="en-US" dirty="0"/>
              <a:t>如果不相容，则回溯。</a:t>
            </a:r>
            <a:endParaRPr lang="en-US" altLang="zh-CN" dirty="0"/>
          </a:p>
          <a:p>
            <a:endParaRPr lang="en-US" altLang="zh-CN" dirty="0"/>
          </a:p>
          <a:p>
            <a:r>
              <a:rPr lang="en-US" altLang="zh-CN" dirty="0"/>
              <a:t>7.</a:t>
            </a:r>
            <a:r>
              <a:rPr lang="zh-CN" altLang="en-US" dirty="0"/>
              <a:t>如果相容，重复第</a:t>
            </a:r>
            <a:r>
              <a:rPr lang="en-US" altLang="zh-CN" dirty="0"/>
              <a:t>3</a:t>
            </a:r>
            <a:r>
              <a:rPr lang="zh-CN" altLang="en-US" dirty="0"/>
              <a:t>步。</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77261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E47A6C-EA8E-4F1A-83BD-A47FF040FEA5}"/>
              </a:ext>
            </a:extLst>
          </p:cNvPr>
          <p:cNvSpPr txBox="1"/>
          <p:nvPr/>
        </p:nvSpPr>
        <p:spPr>
          <a:xfrm>
            <a:off x="2349996" y="1772816"/>
            <a:ext cx="6878806" cy="923330"/>
          </a:xfrm>
          <a:prstGeom prst="rect">
            <a:avLst/>
          </a:prstGeom>
          <a:noFill/>
        </p:spPr>
        <p:txBody>
          <a:bodyPr wrap="none" rtlCol="0">
            <a:spAutoFit/>
          </a:bodyPr>
          <a:lstStyle/>
          <a:p>
            <a:r>
              <a:rPr lang="zh-CN" altLang="en-US" dirty="0"/>
              <a:t>传播过程会维持一个队列，存储那些发生过变化的变量和值，</a:t>
            </a:r>
            <a:endParaRPr lang="en-US" altLang="zh-CN" dirty="0"/>
          </a:p>
          <a:p>
            <a:r>
              <a:rPr lang="zh-CN" altLang="en-US" dirty="0"/>
              <a:t>在维持相容性的过程中，会不断往队列中添加值。反复读取队列，</a:t>
            </a:r>
            <a:endParaRPr lang="en-US" altLang="zh-CN" dirty="0"/>
          </a:p>
          <a:p>
            <a:r>
              <a:rPr lang="zh-CN" altLang="en-US" dirty="0"/>
              <a:t>直到队列为空。此时称整个</a:t>
            </a:r>
            <a:r>
              <a:rPr lang="en-US" altLang="zh-CN" dirty="0"/>
              <a:t>CN</a:t>
            </a:r>
            <a:r>
              <a:rPr lang="zh-CN" altLang="en-US" dirty="0"/>
              <a:t>是相容的。</a:t>
            </a:r>
          </a:p>
        </p:txBody>
      </p:sp>
    </p:spTree>
    <p:extLst>
      <p:ext uri="{BB962C8B-B14F-4D97-AF65-F5344CB8AC3E}">
        <p14:creationId xmlns:p14="http://schemas.microsoft.com/office/powerpoint/2010/main" val="13554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C559C73-D6DA-4A7B-BE9E-9C3934CDC2EF}"/>
              </a:ext>
            </a:extLst>
          </p:cNvPr>
          <p:cNvPicPr>
            <a:picLocks noChangeAspect="1"/>
          </p:cNvPicPr>
          <p:nvPr/>
        </p:nvPicPr>
        <p:blipFill>
          <a:blip r:embed="rId2"/>
          <a:stretch>
            <a:fillRect/>
          </a:stretch>
        </p:blipFill>
        <p:spPr>
          <a:xfrm>
            <a:off x="2277988" y="561512"/>
            <a:ext cx="7128792" cy="5734975"/>
          </a:xfrm>
          <a:prstGeom prst="rect">
            <a:avLst/>
          </a:prstGeom>
        </p:spPr>
      </p:pic>
      <p:cxnSp>
        <p:nvCxnSpPr>
          <p:cNvPr id="7" name="直接箭头连接符 6">
            <a:extLst>
              <a:ext uri="{FF2B5EF4-FFF2-40B4-BE49-F238E27FC236}">
                <a16:creationId xmlns:a16="http://schemas.microsoft.com/office/drawing/2014/main" id="{F2C827F7-A453-42EF-AA35-BA1092E9FDA6}"/>
              </a:ext>
            </a:extLst>
          </p:cNvPr>
          <p:cNvCxnSpPr/>
          <p:nvPr/>
        </p:nvCxnSpPr>
        <p:spPr>
          <a:xfrm flipH="1">
            <a:off x="5806380" y="332656"/>
            <a:ext cx="1584176" cy="79208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7710D19A-E104-4C50-9423-8A9CD9F9DC84}"/>
              </a:ext>
            </a:extLst>
          </p:cNvPr>
          <p:cNvCxnSpPr/>
          <p:nvPr/>
        </p:nvCxnSpPr>
        <p:spPr>
          <a:xfrm flipH="1">
            <a:off x="5776584" y="2348880"/>
            <a:ext cx="1584176" cy="79208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0A389A27-21D6-47F1-BFF2-6706687E80A5}"/>
              </a:ext>
            </a:extLst>
          </p:cNvPr>
          <p:cNvCxnSpPr/>
          <p:nvPr/>
        </p:nvCxnSpPr>
        <p:spPr>
          <a:xfrm flipH="1">
            <a:off x="7174532" y="4532292"/>
            <a:ext cx="1584176" cy="79208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CC248115-15A5-47C0-AF2E-5C41EF91D9C5}"/>
              </a:ext>
            </a:extLst>
          </p:cNvPr>
          <p:cNvSpPr txBox="1"/>
          <p:nvPr/>
        </p:nvSpPr>
        <p:spPr>
          <a:xfrm>
            <a:off x="7678588" y="6228542"/>
            <a:ext cx="3185487" cy="369332"/>
          </a:xfrm>
          <a:prstGeom prst="rect">
            <a:avLst/>
          </a:prstGeom>
          <a:noFill/>
        </p:spPr>
        <p:txBody>
          <a:bodyPr wrap="none" rtlCol="0">
            <a:spAutoFit/>
          </a:bodyPr>
          <a:lstStyle/>
          <a:p>
            <a:r>
              <a:rPr lang="zh-CN" altLang="en-US" dirty="0"/>
              <a:t>箭头部分可替换为其它相容性</a:t>
            </a:r>
          </a:p>
        </p:txBody>
      </p:sp>
    </p:spTree>
    <p:extLst>
      <p:ext uri="{BB962C8B-B14F-4D97-AF65-F5344CB8AC3E}">
        <p14:creationId xmlns:p14="http://schemas.microsoft.com/office/powerpoint/2010/main" val="275454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B661D0-6150-44B7-A3F4-6BC481B0161A}"/>
              </a:ext>
            </a:extLst>
          </p:cNvPr>
          <p:cNvSpPr/>
          <p:nvPr/>
        </p:nvSpPr>
        <p:spPr>
          <a:xfrm>
            <a:off x="1197868" y="692696"/>
            <a:ext cx="1531188" cy="369332"/>
          </a:xfrm>
          <a:prstGeom prst="rect">
            <a:avLst/>
          </a:prstGeom>
        </p:spPr>
        <p:txBody>
          <a:bodyPr wrap="none">
            <a:spAutoFit/>
          </a:bodyPr>
          <a:lstStyle/>
          <a:p>
            <a:r>
              <a:rPr lang="zh-CN" altLang="en-US" dirty="0">
                <a:latin typeface="Arial" panose="020B0604020202020204" pitchFamily="34" charset="0"/>
                <a:sym typeface="Arial" panose="020B0604020202020204" pitchFamily="34" charset="0"/>
              </a:rPr>
              <a:t>相容性推理   </a:t>
            </a:r>
            <a:endParaRPr lang="en-US" altLang="zh-CN" dirty="0">
              <a:latin typeface="Arial" panose="020B0604020202020204" pitchFamily="34" charset="0"/>
              <a:sym typeface="Arial" panose="020B0604020202020204" pitchFamily="34" charset="0"/>
            </a:endParaRPr>
          </a:p>
        </p:txBody>
      </p:sp>
      <p:sp>
        <p:nvSpPr>
          <p:cNvPr id="3" name="文本框 2">
            <a:extLst>
              <a:ext uri="{FF2B5EF4-FFF2-40B4-BE49-F238E27FC236}">
                <a16:creationId xmlns:a16="http://schemas.microsoft.com/office/drawing/2014/main" id="{8AF4F278-AADA-4020-B3FE-8328B6B6637A}"/>
              </a:ext>
            </a:extLst>
          </p:cNvPr>
          <p:cNvSpPr txBox="1"/>
          <p:nvPr/>
        </p:nvSpPr>
        <p:spPr>
          <a:xfrm>
            <a:off x="1865055" y="1484784"/>
            <a:ext cx="877163" cy="369332"/>
          </a:xfrm>
          <a:prstGeom prst="rect">
            <a:avLst/>
          </a:prstGeom>
          <a:noFill/>
        </p:spPr>
        <p:txBody>
          <a:bodyPr wrap="none" rtlCol="0">
            <a:spAutoFit/>
          </a:bodyPr>
          <a:lstStyle/>
          <a:p>
            <a:r>
              <a:rPr lang="zh-CN" altLang="en-US" dirty="0"/>
              <a:t>表约束</a:t>
            </a:r>
          </a:p>
        </p:txBody>
      </p:sp>
      <p:pic>
        <p:nvPicPr>
          <p:cNvPr id="4" name="图片 3">
            <a:extLst>
              <a:ext uri="{FF2B5EF4-FFF2-40B4-BE49-F238E27FC236}">
                <a16:creationId xmlns:a16="http://schemas.microsoft.com/office/drawing/2014/main" id="{3E5AA296-4357-4998-BD1D-DACD7FA477E7}"/>
              </a:ext>
            </a:extLst>
          </p:cNvPr>
          <p:cNvPicPr>
            <a:picLocks noChangeAspect="1"/>
          </p:cNvPicPr>
          <p:nvPr/>
        </p:nvPicPr>
        <p:blipFill>
          <a:blip r:embed="rId2"/>
          <a:stretch>
            <a:fillRect/>
          </a:stretch>
        </p:blipFill>
        <p:spPr>
          <a:xfrm>
            <a:off x="1686378" y="2492896"/>
            <a:ext cx="8816067" cy="1438275"/>
          </a:xfrm>
          <a:prstGeom prst="rect">
            <a:avLst/>
          </a:prstGeom>
        </p:spPr>
      </p:pic>
    </p:spTree>
    <p:extLst>
      <p:ext uri="{BB962C8B-B14F-4D97-AF65-F5344CB8AC3E}">
        <p14:creationId xmlns:p14="http://schemas.microsoft.com/office/powerpoint/2010/main" val="154479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1D16579-8AD8-4205-8387-25606977994C}"/>
              </a:ext>
            </a:extLst>
          </p:cNvPr>
          <p:cNvSpPr/>
          <p:nvPr/>
        </p:nvSpPr>
        <p:spPr>
          <a:xfrm>
            <a:off x="1259693" y="971808"/>
            <a:ext cx="8824654" cy="646163"/>
          </a:xfrm>
          <a:prstGeom prst="rect">
            <a:avLst/>
          </a:prstGeom>
        </p:spPr>
        <p:txBody>
          <a:bodyPr wrap="square">
            <a:spAutoFit/>
          </a:bodyPr>
          <a:lstStyle/>
          <a:p>
            <a:r>
              <a:rPr lang="en-US" altLang="zh-CN" sz="1799" dirty="0">
                <a:solidFill>
                  <a:srgbClr val="000000"/>
                </a:solidFill>
                <a:latin typeface="LinLibertine"/>
              </a:rPr>
              <a:t>For instance, predicate (</a:t>
            </a:r>
            <a:r>
              <a:rPr lang="en-US" altLang="zh-CN" sz="1799" i="1" dirty="0">
                <a:solidFill>
                  <a:srgbClr val="000000"/>
                </a:solidFill>
                <a:latin typeface="LinuxLibertine"/>
              </a:rPr>
              <a:t>X</a:t>
            </a:r>
            <a:r>
              <a:rPr lang="en-US" altLang="zh-CN" sz="800" dirty="0">
                <a:solidFill>
                  <a:srgbClr val="000000"/>
                </a:solidFill>
                <a:latin typeface="LinLibertine"/>
              </a:rPr>
              <a:t>1 </a:t>
            </a:r>
            <a:r>
              <a:rPr lang="en-US" altLang="zh-CN" sz="1799" dirty="0">
                <a:solidFill>
                  <a:srgbClr val="000000"/>
                </a:solidFill>
                <a:latin typeface="LinLibertine"/>
              </a:rPr>
              <a:t>&lt; </a:t>
            </a:r>
            <a:r>
              <a:rPr lang="en-US" altLang="zh-CN" sz="1799" i="1" dirty="0">
                <a:solidFill>
                  <a:srgbClr val="000000"/>
                </a:solidFill>
                <a:latin typeface="LinuxLibertine"/>
              </a:rPr>
              <a:t>X</a:t>
            </a:r>
            <a:r>
              <a:rPr lang="en-US" altLang="zh-CN" sz="800" dirty="0">
                <a:solidFill>
                  <a:srgbClr val="000000"/>
                </a:solidFill>
                <a:latin typeface="LinLibertine"/>
              </a:rPr>
              <a:t>2</a:t>
            </a:r>
            <a:r>
              <a:rPr lang="en-US" altLang="zh-CN" sz="1799" dirty="0">
                <a:solidFill>
                  <a:srgbClr val="000000"/>
                </a:solidFill>
                <a:latin typeface="LinLibertine"/>
              </a:rPr>
              <a:t>) </a:t>
            </a:r>
            <a:r>
              <a:rPr lang="en-US" altLang="zh-CN" sz="1799" dirty="0">
                <a:solidFill>
                  <a:srgbClr val="000000"/>
                </a:solidFill>
                <a:latin typeface="Symbol" panose="05050102010706020507" pitchFamily="18" charset="2"/>
              </a:rPr>
              <a:t></a:t>
            </a:r>
            <a:r>
              <a:rPr lang="en-US" altLang="zh-CN" sz="1799" dirty="0">
                <a:solidFill>
                  <a:srgbClr val="000000"/>
                </a:solidFill>
                <a:latin typeface="LinLibertine"/>
              </a:rPr>
              <a:t> (</a:t>
            </a:r>
            <a:r>
              <a:rPr lang="en-US" altLang="zh-CN" sz="1799" i="1" dirty="0">
                <a:solidFill>
                  <a:srgbClr val="000000"/>
                </a:solidFill>
                <a:latin typeface="LinuxLibertine"/>
              </a:rPr>
              <a:t>X</a:t>
            </a:r>
            <a:r>
              <a:rPr lang="en-US" altLang="zh-CN" sz="800" dirty="0">
                <a:solidFill>
                  <a:srgbClr val="000000"/>
                </a:solidFill>
                <a:latin typeface="LinLibertine"/>
              </a:rPr>
              <a:t>3 </a:t>
            </a:r>
            <a:r>
              <a:rPr lang="en-US" altLang="zh-CN" sz="1799" dirty="0">
                <a:solidFill>
                  <a:srgbClr val="000000"/>
                </a:solidFill>
                <a:latin typeface="Linux Libertine"/>
              </a:rPr>
              <a:t>≠ </a:t>
            </a:r>
            <a:r>
              <a:rPr lang="en-US" altLang="zh-CN" sz="1799" i="1" dirty="0">
                <a:solidFill>
                  <a:srgbClr val="000000"/>
                </a:solidFill>
                <a:latin typeface="LinuxLibertine"/>
              </a:rPr>
              <a:t>t</a:t>
            </a:r>
            <a:r>
              <a:rPr lang="en-US" altLang="zh-CN" sz="1799" dirty="0">
                <a:solidFill>
                  <a:srgbClr val="000000"/>
                </a:solidFill>
                <a:latin typeface="LinLibertine"/>
              </a:rPr>
              <a:t>), where variable domains </a:t>
            </a:r>
            <a:r>
              <a:rPr lang="en-US" altLang="zh-CN" sz="1799" i="1" dirty="0">
                <a:solidFill>
                  <a:srgbClr val="000000"/>
                </a:solidFill>
                <a:latin typeface="LinuxLibertine"/>
              </a:rPr>
              <a:t>X</a:t>
            </a:r>
            <a:r>
              <a:rPr lang="en-US" altLang="zh-CN" sz="800" dirty="0">
                <a:solidFill>
                  <a:srgbClr val="000000"/>
                </a:solidFill>
                <a:latin typeface="LinLibertine"/>
              </a:rPr>
              <a:t>1</a:t>
            </a:r>
            <a:r>
              <a:rPr lang="en-US" altLang="zh-CN" sz="1799" dirty="0">
                <a:solidFill>
                  <a:srgbClr val="000000"/>
                </a:solidFill>
                <a:latin typeface="LinLibertine"/>
              </a:rPr>
              <a:t> and </a:t>
            </a:r>
            <a:r>
              <a:rPr lang="en-US" altLang="zh-CN" sz="1799" i="1" dirty="0">
                <a:solidFill>
                  <a:srgbClr val="000000"/>
                </a:solidFill>
                <a:latin typeface="LinuxLibertine"/>
              </a:rPr>
              <a:t>X</a:t>
            </a:r>
            <a:r>
              <a:rPr lang="en-US" altLang="zh-CN" sz="800" dirty="0">
                <a:solidFill>
                  <a:srgbClr val="000000"/>
                </a:solidFill>
                <a:latin typeface="LinLibertine"/>
              </a:rPr>
              <a:t>2 </a:t>
            </a:r>
            <a:r>
              <a:rPr lang="en-US" altLang="zh-CN" sz="1799" dirty="0">
                <a:solidFill>
                  <a:srgbClr val="000000"/>
                </a:solidFill>
                <a:latin typeface="LinLibertine"/>
              </a:rPr>
              <a:t>are equal to a set {1, 2, 3} and the domain of variable </a:t>
            </a:r>
            <a:r>
              <a:rPr lang="en-US" altLang="zh-CN" sz="1799" i="1" dirty="0">
                <a:solidFill>
                  <a:srgbClr val="000000"/>
                </a:solidFill>
                <a:latin typeface="LinuxLibertine"/>
              </a:rPr>
              <a:t>X</a:t>
            </a:r>
            <a:r>
              <a:rPr lang="en-US" altLang="zh-CN" sz="800" dirty="0">
                <a:solidFill>
                  <a:srgbClr val="000000"/>
                </a:solidFill>
                <a:latin typeface="LinLibertine"/>
              </a:rPr>
              <a:t>3</a:t>
            </a:r>
            <a:r>
              <a:rPr lang="en-US" altLang="zh-CN" sz="1799" dirty="0">
                <a:solidFill>
                  <a:srgbClr val="000000"/>
                </a:solidFill>
                <a:latin typeface="LinLibertine"/>
              </a:rPr>
              <a:t> is a set {</a:t>
            </a:r>
            <a:r>
              <a:rPr lang="en-US" altLang="zh-CN" sz="1799" i="1" dirty="0">
                <a:solidFill>
                  <a:srgbClr val="000000"/>
                </a:solidFill>
                <a:latin typeface="LinuxLibertine"/>
              </a:rPr>
              <a:t>t</a:t>
            </a:r>
            <a:r>
              <a:rPr lang="en-US" altLang="zh-CN" sz="1799" dirty="0">
                <a:solidFill>
                  <a:srgbClr val="000000"/>
                </a:solidFill>
                <a:latin typeface="LinLibertine"/>
              </a:rPr>
              <a:t>, </a:t>
            </a:r>
            <a:r>
              <a:rPr lang="en-US" altLang="zh-CN" sz="1799" i="1" dirty="0">
                <a:solidFill>
                  <a:srgbClr val="000000"/>
                </a:solidFill>
                <a:latin typeface="LinuxLibertine"/>
              </a:rPr>
              <a:t>k</a:t>
            </a:r>
            <a:r>
              <a:rPr lang="en-US" altLang="zh-CN" sz="1799" dirty="0">
                <a:solidFill>
                  <a:srgbClr val="000000"/>
                </a:solidFill>
                <a:latin typeface="LinLibertine"/>
              </a:rPr>
              <a:t>, </a:t>
            </a:r>
            <a:r>
              <a:rPr lang="en-US" altLang="zh-CN" sz="1799" i="1" dirty="0">
                <a:solidFill>
                  <a:srgbClr val="000000"/>
                </a:solidFill>
                <a:latin typeface="LinuxLibertine"/>
              </a:rPr>
              <a:t>r</a:t>
            </a:r>
            <a:r>
              <a:rPr lang="en-US" altLang="zh-CN" sz="1799" dirty="0">
                <a:solidFill>
                  <a:srgbClr val="000000"/>
                </a:solidFill>
                <a:latin typeface="LinLibertine"/>
              </a:rPr>
              <a:t>}, can be described by Table 1. </a:t>
            </a:r>
            <a:endParaRPr lang="zh-CN" altLang="en-US" sz="1799" dirty="0"/>
          </a:p>
        </p:txBody>
      </p:sp>
      <p:pic>
        <p:nvPicPr>
          <p:cNvPr id="5" name="图片 4">
            <a:extLst>
              <a:ext uri="{FF2B5EF4-FFF2-40B4-BE49-F238E27FC236}">
                <a16:creationId xmlns:a16="http://schemas.microsoft.com/office/drawing/2014/main" id="{64B5C65C-F69E-4D42-99B3-8290A7F1D5E4}"/>
              </a:ext>
            </a:extLst>
          </p:cNvPr>
          <p:cNvPicPr>
            <a:picLocks noChangeAspect="1"/>
          </p:cNvPicPr>
          <p:nvPr/>
        </p:nvPicPr>
        <p:blipFill>
          <a:blip r:embed="rId2"/>
          <a:stretch>
            <a:fillRect/>
          </a:stretch>
        </p:blipFill>
        <p:spPr>
          <a:xfrm>
            <a:off x="1866413" y="2201275"/>
            <a:ext cx="8217934" cy="3418585"/>
          </a:xfrm>
          <a:prstGeom prst="rect">
            <a:avLst/>
          </a:prstGeom>
        </p:spPr>
      </p:pic>
      <p:sp>
        <p:nvSpPr>
          <p:cNvPr id="6" name="文本框 5">
            <a:extLst>
              <a:ext uri="{FF2B5EF4-FFF2-40B4-BE49-F238E27FC236}">
                <a16:creationId xmlns:a16="http://schemas.microsoft.com/office/drawing/2014/main" id="{631B495B-AE0D-4171-9521-1F4615A2AF44}"/>
              </a:ext>
            </a:extLst>
          </p:cNvPr>
          <p:cNvSpPr txBox="1"/>
          <p:nvPr/>
        </p:nvSpPr>
        <p:spPr>
          <a:xfrm>
            <a:off x="1076043" y="474183"/>
            <a:ext cx="876935" cy="369236"/>
          </a:xfrm>
          <a:prstGeom prst="rect">
            <a:avLst/>
          </a:prstGeom>
          <a:noFill/>
        </p:spPr>
        <p:txBody>
          <a:bodyPr wrap="none" rtlCol="0">
            <a:spAutoFit/>
          </a:bodyPr>
          <a:lstStyle/>
          <a:p>
            <a:r>
              <a:rPr lang="zh-CN" altLang="en-US" sz="1799" b="1" dirty="0"/>
              <a:t>表约束</a:t>
            </a:r>
          </a:p>
        </p:txBody>
      </p:sp>
      <p:sp>
        <p:nvSpPr>
          <p:cNvPr id="2" name="灯片编号占位符 1">
            <a:extLst>
              <a:ext uri="{FF2B5EF4-FFF2-40B4-BE49-F238E27FC236}">
                <a16:creationId xmlns:a16="http://schemas.microsoft.com/office/drawing/2014/main" id="{843CD93D-867A-4488-AB36-0FBCD3F0F302}"/>
              </a:ext>
            </a:extLst>
          </p:cNvPr>
          <p:cNvSpPr>
            <a:spLocks noGrp="1"/>
          </p:cNvSpPr>
          <p:nvPr>
            <p:ph type="sldNum" sz="quarter" idx="12"/>
          </p:nvPr>
        </p:nvSpPr>
        <p:spPr/>
        <p:txBody>
          <a:bodyPr/>
          <a:lstStyle/>
          <a:p>
            <a:fld id="{B6A12259-72D4-4F64-A488-97C5E5D41D48}" type="slidenum">
              <a:rPr lang="zh-CN" altLang="en-US" smtClean="0"/>
              <a:t>37</a:t>
            </a:fld>
            <a:endParaRPr lang="zh-CN" altLang="en-US"/>
          </a:p>
        </p:txBody>
      </p:sp>
    </p:spTree>
    <p:extLst>
      <p:ext uri="{BB962C8B-B14F-4D97-AF65-F5344CB8AC3E}">
        <p14:creationId xmlns:p14="http://schemas.microsoft.com/office/powerpoint/2010/main" val="165770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4657966-D957-4B60-86C1-9C53C310B2C6}"/>
              </a:ext>
            </a:extLst>
          </p:cNvPr>
          <p:cNvSpPr txBox="1"/>
          <p:nvPr/>
        </p:nvSpPr>
        <p:spPr>
          <a:xfrm>
            <a:off x="1413892" y="1052736"/>
            <a:ext cx="9193542" cy="646331"/>
          </a:xfrm>
          <a:prstGeom prst="rect">
            <a:avLst/>
          </a:prstGeom>
          <a:noFill/>
        </p:spPr>
        <p:txBody>
          <a:bodyPr wrap="none" rtlCol="0">
            <a:spAutoFit/>
          </a:bodyPr>
          <a:lstStyle/>
          <a:p>
            <a:r>
              <a:rPr lang="zh-CN" altLang="en-US" dirty="0"/>
              <a:t>表约束显示地列举了</a:t>
            </a:r>
            <a:r>
              <a:rPr lang="en-US" altLang="zh-CN" dirty="0"/>
              <a:t>scope</a:t>
            </a:r>
            <a:r>
              <a:rPr lang="zh-CN" altLang="en-US" dirty="0"/>
              <a:t>中变量的各种取值可能的赋值，每一组赋值被称为一个</a:t>
            </a:r>
            <a:r>
              <a:rPr lang="en-US" altLang="zh-CN" dirty="0"/>
              <a:t>tuple</a:t>
            </a:r>
            <a:r>
              <a:rPr lang="zh-CN" altLang="en-US" dirty="0"/>
              <a:t>。</a:t>
            </a:r>
            <a:endParaRPr lang="en-US" altLang="zh-CN" dirty="0"/>
          </a:p>
          <a:p>
            <a:endParaRPr lang="zh-CN" altLang="en-US" dirty="0"/>
          </a:p>
        </p:txBody>
      </p:sp>
      <p:sp>
        <p:nvSpPr>
          <p:cNvPr id="3" name="文本框 2">
            <a:extLst>
              <a:ext uri="{FF2B5EF4-FFF2-40B4-BE49-F238E27FC236}">
                <a16:creationId xmlns:a16="http://schemas.microsoft.com/office/drawing/2014/main" id="{A046461B-EBA4-4499-8A02-BE4412D3FD38}"/>
              </a:ext>
            </a:extLst>
          </p:cNvPr>
          <p:cNvSpPr txBox="1"/>
          <p:nvPr/>
        </p:nvSpPr>
        <p:spPr>
          <a:xfrm>
            <a:off x="1438872" y="2924944"/>
            <a:ext cx="9417963" cy="646331"/>
          </a:xfrm>
          <a:prstGeom prst="rect">
            <a:avLst/>
          </a:prstGeom>
          <a:noFill/>
        </p:spPr>
        <p:txBody>
          <a:bodyPr wrap="none" rtlCol="0">
            <a:spAutoFit/>
          </a:bodyPr>
          <a:lstStyle/>
          <a:p>
            <a:r>
              <a:rPr lang="zh-CN" altLang="en-US" dirty="0"/>
              <a:t>表约束淡化了约束关系，而只考虑取值，这就令表约束具有很强的关系表达能力，各类约束</a:t>
            </a:r>
            <a:endParaRPr lang="en-US" altLang="zh-CN" dirty="0"/>
          </a:p>
          <a:p>
            <a:r>
              <a:rPr lang="zh-CN" altLang="en-US" dirty="0"/>
              <a:t>都能表达。有关表约束的研究非常多且成果丰硕。</a:t>
            </a:r>
          </a:p>
        </p:txBody>
      </p:sp>
    </p:spTree>
    <p:extLst>
      <p:ext uri="{BB962C8B-B14F-4D97-AF65-F5344CB8AC3E}">
        <p14:creationId xmlns:p14="http://schemas.microsoft.com/office/powerpoint/2010/main" val="195418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897C813-23B0-4A35-BC13-7C35F98BE2C8}"/>
              </a:ext>
            </a:extLst>
          </p:cNvPr>
          <p:cNvSpPr txBox="1"/>
          <p:nvPr/>
        </p:nvSpPr>
        <p:spPr>
          <a:xfrm>
            <a:off x="1341884" y="692696"/>
            <a:ext cx="4389600" cy="369332"/>
          </a:xfrm>
          <a:prstGeom prst="rect">
            <a:avLst/>
          </a:prstGeom>
          <a:noFill/>
        </p:spPr>
        <p:txBody>
          <a:bodyPr wrap="none" rtlCol="0">
            <a:spAutoFit/>
          </a:bodyPr>
          <a:lstStyle/>
          <a:p>
            <a:r>
              <a:rPr lang="zh-CN" altLang="en-US" dirty="0"/>
              <a:t>表约束：</a:t>
            </a:r>
            <a:r>
              <a:rPr lang="en-US" altLang="zh-CN" dirty="0"/>
              <a:t> Multi-Decision Diagrams(MDD)</a:t>
            </a:r>
            <a:endParaRPr lang="zh-CN" altLang="en-US" dirty="0"/>
          </a:p>
        </p:txBody>
      </p:sp>
      <p:pic>
        <p:nvPicPr>
          <p:cNvPr id="3" name="image11.jpeg">
            <a:extLst>
              <a:ext uri="{FF2B5EF4-FFF2-40B4-BE49-F238E27FC236}">
                <a16:creationId xmlns:a16="http://schemas.microsoft.com/office/drawing/2014/main" id="{DB1E97FE-26F0-42F4-883A-FD9FD9221262}"/>
              </a:ext>
            </a:extLst>
          </p:cNvPr>
          <p:cNvPicPr>
            <a:picLocks noChangeAspect="1"/>
          </p:cNvPicPr>
          <p:nvPr/>
        </p:nvPicPr>
        <p:blipFill>
          <a:blip r:embed="rId2" cstate="print"/>
          <a:stretch>
            <a:fillRect/>
          </a:stretch>
        </p:blipFill>
        <p:spPr>
          <a:xfrm>
            <a:off x="6598468" y="260648"/>
            <a:ext cx="2987425" cy="4924178"/>
          </a:xfrm>
          <a:prstGeom prst="rect">
            <a:avLst/>
          </a:prstGeom>
        </p:spPr>
      </p:pic>
      <p:sp>
        <p:nvSpPr>
          <p:cNvPr id="4" name="矩形 3">
            <a:extLst>
              <a:ext uri="{FF2B5EF4-FFF2-40B4-BE49-F238E27FC236}">
                <a16:creationId xmlns:a16="http://schemas.microsoft.com/office/drawing/2014/main" id="{6C08D212-06C3-4631-84DA-172F1E1797DD}"/>
              </a:ext>
            </a:extLst>
          </p:cNvPr>
          <p:cNvSpPr/>
          <p:nvPr/>
        </p:nvSpPr>
        <p:spPr>
          <a:xfrm>
            <a:off x="5034644" y="5501823"/>
            <a:ext cx="6115072" cy="1077218"/>
          </a:xfrm>
          <a:prstGeom prst="rect">
            <a:avLst/>
          </a:prstGeom>
        </p:spPr>
        <p:txBody>
          <a:bodyPr wrap="none">
            <a:spAutoFit/>
          </a:bodyPr>
          <a:lstStyle/>
          <a:p>
            <a:pPr algn="just"/>
            <a:r>
              <a:rPr lang="en-US" altLang="zh-CN" sz="3200" kern="100" dirty="0">
                <a:latin typeface="Calibri" panose="020F0502020204030204" pitchFamily="34" charset="0"/>
                <a:ea typeface="宋体" panose="02010600030101010101" pitchFamily="2" charset="-122"/>
              </a:rPr>
              <a:t>An MDD representing the tuple set:</a:t>
            </a:r>
          </a:p>
          <a:p>
            <a:pPr algn="just"/>
            <a:r>
              <a:rPr lang="en-US" altLang="zh-CN" sz="3200" kern="100" dirty="0">
                <a:latin typeface="Calibri" panose="020F0502020204030204" pitchFamily="34" charset="0"/>
                <a:ea typeface="宋体" panose="02010600030101010101" pitchFamily="2" charset="-122"/>
              </a:rPr>
              <a:t>{(a, a),(a, b), (c, a), (c, b), (c, c)}</a:t>
            </a:r>
          </a:p>
        </p:txBody>
      </p:sp>
      <p:sp>
        <p:nvSpPr>
          <p:cNvPr id="5" name="文本框 4">
            <a:extLst>
              <a:ext uri="{FF2B5EF4-FFF2-40B4-BE49-F238E27FC236}">
                <a16:creationId xmlns:a16="http://schemas.microsoft.com/office/drawing/2014/main" id="{CA522CB2-BBC3-49E5-8810-7D0B731FD391}"/>
              </a:ext>
            </a:extLst>
          </p:cNvPr>
          <p:cNvSpPr txBox="1"/>
          <p:nvPr/>
        </p:nvSpPr>
        <p:spPr>
          <a:xfrm>
            <a:off x="1341884" y="1844824"/>
            <a:ext cx="5054589" cy="369332"/>
          </a:xfrm>
          <a:prstGeom prst="rect">
            <a:avLst/>
          </a:prstGeom>
          <a:noFill/>
        </p:spPr>
        <p:txBody>
          <a:bodyPr wrap="none" rtlCol="0">
            <a:spAutoFit/>
          </a:bodyPr>
          <a:lstStyle/>
          <a:p>
            <a:r>
              <a:rPr lang="en-US" altLang="zh-CN" dirty="0"/>
              <a:t>MDD</a:t>
            </a:r>
            <a:r>
              <a:rPr lang="zh-CN" altLang="en-US" dirty="0"/>
              <a:t>维持表约束的相容性是一种基于图的算法。</a:t>
            </a:r>
          </a:p>
        </p:txBody>
      </p:sp>
    </p:spTree>
    <p:extLst>
      <p:ext uri="{BB962C8B-B14F-4D97-AF65-F5344CB8AC3E}">
        <p14:creationId xmlns:p14="http://schemas.microsoft.com/office/powerpoint/2010/main" val="196942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A35E04A-ED51-48A5-BE6C-BB17530FAC3E}"/>
              </a:ext>
            </a:extLst>
          </p:cNvPr>
          <p:cNvSpPr/>
          <p:nvPr/>
        </p:nvSpPr>
        <p:spPr>
          <a:xfrm>
            <a:off x="1845940" y="764704"/>
            <a:ext cx="7776864" cy="1200329"/>
          </a:xfrm>
          <a:prstGeom prst="rect">
            <a:avLst/>
          </a:prstGeom>
        </p:spPr>
        <p:txBody>
          <a:bodyPr wrap="square">
            <a:spAutoFit/>
          </a:bodyPr>
          <a:lstStyle/>
          <a:p>
            <a:pPr>
              <a:buClr>
                <a:schemeClr val="accent1"/>
              </a:buClr>
            </a:pP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引例</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四皇后问题</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ea typeface="宋体" panose="02010600030101010101" pitchFamily="2" charset="-122"/>
                <a:sym typeface="Arial" panose="020B0604020202020204" pitchFamily="34" charset="0"/>
              </a:rPr>
              <a:t>在一个国际象棋中的棋盘上放置</a:t>
            </a:r>
            <a:r>
              <a:rPr lang="en-US" altLang="zh-CN" dirty="0">
                <a:ea typeface="宋体" panose="02010600030101010101" pitchFamily="2" charset="-122"/>
                <a:sym typeface="Arial" panose="020B0604020202020204" pitchFamily="34" charset="0"/>
              </a:rPr>
              <a:t>4</a:t>
            </a:r>
            <a:r>
              <a:rPr lang="zh-CN" altLang="en-US" dirty="0">
                <a:ea typeface="宋体" panose="02010600030101010101" pitchFamily="2" charset="-122"/>
                <a:sym typeface="Arial" panose="020B0604020202020204" pitchFamily="34" charset="0"/>
              </a:rPr>
              <a:t>个皇后</a:t>
            </a:r>
            <a:r>
              <a:rPr lang="en-US" altLang="zh-CN" dirty="0">
                <a:ea typeface="宋体" panose="02010600030101010101" pitchFamily="2" charset="-122"/>
                <a:sym typeface="Arial" panose="020B0604020202020204" pitchFamily="34" charset="0"/>
              </a:rPr>
              <a:t>,</a:t>
            </a:r>
            <a:r>
              <a:rPr lang="zh-CN" altLang="en-US" dirty="0">
                <a:ea typeface="宋体" panose="02010600030101010101" pitchFamily="2" charset="-122"/>
                <a:sym typeface="Arial" panose="020B0604020202020204" pitchFamily="34" charset="0"/>
              </a:rPr>
              <a:t>为了使其中的任何</a:t>
            </a:r>
            <a:r>
              <a:rPr lang="en-US" altLang="zh-CN" dirty="0">
                <a:ea typeface="宋体" panose="02010600030101010101" pitchFamily="2" charset="-122"/>
                <a:sym typeface="Arial" panose="020B0604020202020204" pitchFamily="34" charset="0"/>
              </a:rPr>
              <a:t>2</a:t>
            </a:r>
            <a:r>
              <a:rPr lang="zh-CN" altLang="en-US" dirty="0">
                <a:ea typeface="宋体" panose="02010600030101010101" pitchFamily="2" charset="-122"/>
                <a:sym typeface="Arial" panose="020B0604020202020204" pitchFamily="34" charset="0"/>
              </a:rPr>
              <a:t>个皇后都不能相互</a:t>
            </a:r>
            <a:r>
              <a:rPr lang="en-US" altLang="zh-CN" dirty="0">
                <a:ea typeface="宋体" panose="02010600030101010101" pitchFamily="2" charset="-122"/>
                <a:sym typeface="Arial" panose="020B0604020202020204" pitchFamily="34" charset="0"/>
              </a:rPr>
              <a:t>”</a:t>
            </a:r>
            <a:r>
              <a:rPr lang="zh-CN" altLang="en-US" dirty="0">
                <a:ea typeface="宋体" panose="02010600030101010101" pitchFamily="2" charset="-122"/>
                <a:sym typeface="Arial" panose="020B0604020202020204" pitchFamily="34" charset="0"/>
              </a:rPr>
              <a:t>攻击</a:t>
            </a:r>
            <a:r>
              <a:rPr lang="en-US" altLang="zh-CN" dirty="0">
                <a:ea typeface="宋体" panose="02010600030101010101" pitchFamily="2" charset="-122"/>
                <a:sym typeface="Arial" panose="020B0604020202020204" pitchFamily="34" charset="0"/>
              </a:rPr>
              <a:t>”</a:t>
            </a:r>
            <a:r>
              <a:rPr lang="zh-CN" altLang="en-US" dirty="0">
                <a:ea typeface="宋体" panose="02010600030101010101" pitchFamily="2" charset="-122"/>
                <a:sym typeface="Arial" panose="020B0604020202020204" pitchFamily="34" charset="0"/>
              </a:rPr>
              <a:t>，希望寻求</a:t>
            </a:r>
            <a:r>
              <a:rPr lang="en-US" altLang="zh-CN" dirty="0">
                <a:ea typeface="宋体" panose="02010600030101010101" pitchFamily="2" charset="-122"/>
                <a:sym typeface="Arial" panose="020B0604020202020204" pitchFamily="34" charset="0"/>
              </a:rPr>
              <a:t>4</a:t>
            </a:r>
            <a:r>
              <a:rPr lang="zh-CN" altLang="en-US" dirty="0">
                <a:ea typeface="宋体" panose="02010600030101010101" pitchFamily="2" charset="-122"/>
                <a:sym typeface="Arial" panose="020B0604020202020204" pitchFamily="34" charset="0"/>
              </a:rPr>
              <a:t>个皇后的安全放置位置</a:t>
            </a:r>
            <a:r>
              <a:rPr lang="en-US" altLang="zh-CN" dirty="0">
                <a:ea typeface="宋体" panose="02010600030101010101" pitchFamily="2" charset="-122"/>
                <a:sym typeface="Arial" panose="020B0604020202020204" pitchFamily="34" charset="0"/>
              </a:rPr>
              <a:t>.</a:t>
            </a:r>
          </a:p>
          <a:p>
            <a:pPr>
              <a:buClr>
                <a:schemeClr val="accent1"/>
              </a:buClr>
            </a:pPr>
            <a:r>
              <a:rPr lang="en-US" altLang="zh-CN" dirty="0">
                <a:ea typeface="宋体" panose="02010600030101010101" pitchFamily="2" charset="-122"/>
                <a:sym typeface="Arial" panose="020B0604020202020204" pitchFamily="34" charset="0"/>
              </a:rPr>
              <a:t>       </a:t>
            </a:r>
            <a:r>
              <a:rPr lang="zh-CN" altLang="en-US" dirty="0">
                <a:solidFill>
                  <a:srgbClr val="FF3300"/>
                </a:solidFill>
                <a:ea typeface="宋体" panose="02010600030101010101" pitchFamily="2" charset="-122"/>
                <a:sym typeface="Arial" panose="020B0604020202020204" pitchFamily="34" charset="0"/>
              </a:rPr>
              <a:t>不攻击</a:t>
            </a:r>
            <a:r>
              <a:rPr lang="en-US" altLang="zh-CN" dirty="0">
                <a:ea typeface="宋体" panose="02010600030101010101" pitchFamily="2" charset="-122"/>
                <a:sym typeface="Arial" panose="020B0604020202020204" pitchFamily="34" charset="0"/>
              </a:rPr>
              <a:t>:</a:t>
            </a:r>
            <a:r>
              <a:rPr lang="zh-CN" altLang="en-US" dirty="0">
                <a:ea typeface="宋体" panose="02010600030101010101" pitchFamily="2" charset="-122"/>
                <a:sym typeface="Arial" panose="020B0604020202020204" pitchFamily="34" charset="0"/>
              </a:rPr>
              <a:t>相当于要求任意两个皇后不能在同一行、同一列或同一斜线上</a:t>
            </a:r>
            <a:r>
              <a:rPr lang="en-US" altLang="zh-CN" dirty="0">
                <a:ea typeface="宋体" panose="02010600030101010101" pitchFamily="2" charset="-122"/>
                <a:sym typeface="Arial" panose="020B0604020202020204" pitchFamily="34" charset="0"/>
              </a:rPr>
              <a:t>.</a:t>
            </a:r>
          </a:p>
        </p:txBody>
      </p:sp>
      <p:pic>
        <p:nvPicPr>
          <p:cNvPr id="3" name="图片 2">
            <a:extLst>
              <a:ext uri="{FF2B5EF4-FFF2-40B4-BE49-F238E27FC236}">
                <a16:creationId xmlns:a16="http://schemas.microsoft.com/office/drawing/2014/main" id="{6CF9EE47-D395-4933-9A72-E7B15E25D0D0}"/>
              </a:ext>
            </a:extLst>
          </p:cNvPr>
          <p:cNvPicPr>
            <a:picLocks noChangeAspect="1"/>
          </p:cNvPicPr>
          <p:nvPr/>
        </p:nvPicPr>
        <p:blipFill>
          <a:blip r:embed="rId2"/>
          <a:stretch>
            <a:fillRect/>
          </a:stretch>
        </p:blipFill>
        <p:spPr>
          <a:xfrm>
            <a:off x="3286100" y="3356992"/>
            <a:ext cx="2592288" cy="2164836"/>
          </a:xfrm>
          <a:prstGeom prst="rect">
            <a:avLst/>
          </a:prstGeom>
        </p:spPr>
      </p:pic>
    </p:spTree>
    <p:extLst>
      <p:ext uri="{BB962C8B-B14F-4D97-AF65-F5344CB8AC3E}">
        <p14:creationId xmlns:p14="http://schemas.microsoft.com/office/powerpoint/2010/main" val="339830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FECDB1-9360-4B0B-8E69-2BD9DF72C0D8}"/>
              </a:ext>
            </a:extLst>
          </p:cNvPr>
          <p:cNvPicPr>
            <a:picLocks noChangeAspect="1"/>
          </p:cNvPicPr>
          <p:nvPr/>
        </p:nvPicPr>
        <p:blipFill>
          <a:blip r:embed="rId2"/>
          <a:stretch>
            <a:fillRect/>
          </a:stretch>
        </p:blipFill>
        <p:spPr>
          <a:xfrm>
            <a:off x="1629916" y="671857"/>
            <a:ext cx="8676190" cy="5514286"/>
          </a:xfrm>
          <a:prstGeom prst="rect">
            <a:avLst/>
          </a:prstGeom>
        </p:spPr>
      </p:pic>
    </p:spTree>
    <p:extLst>
      <p:ext uri="{BB962C8B-B14F-4D97-AF65-F5344CB8AC3E}">
        <p14:creationId xmlns:p14="http://schemas.microsoft.com/office/powerpoint/2010/main" val="11311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D304D94-7493-49BE-80A8-B46AC9CC8A38}"/>
              </a:ext>
            </a:extLst>
          </p:cNvPr>
          <p:cNvPicPr>
            <a:picLocks noChangeAspect="1"/>
          </p:cNvPicPr>
          <p:nvPr/>
        </p:nvPicPr>
        <p:blipFill>
          <a:blip r:embed="rId2"/>
          <a:stretch>
            <a:fillRect/>
          </a:stretch>
        </p:blipFill>
        <p:spPr>
          <a:xfrm>
            <a:off x="1125860" y="332656"/>
            <a:ext cx="9259334" cy="5373772"/>
          </a:xfrm>
          <a:prstGeom prst="rect">
            <a:avLst/>
          </a:prstGeom>
        </p:spPr>
      </p:pic>
      <p:sp>
        <p:nvSpPr>
          <p:cNvPr id="3" name="矩形 2">
            <a:extLst>
              <a:ext uri="{FF2B5EF4-FFF2-40B4-BE49-F238E27FC236}">
                <a16:creationId xmlns:a16="http://schemas.microsoft.com/office/drawing/2014/main" id="{EC733AF0-7ACB-4522-B709-FF800F9948BF}"/>
              </a:ext>
            </a:extLst>
          </p:cNvPr>
          <p:cNvSpPr/>
          <p:nvPr/>
        </p:nvSpPr>
        <p:spPr>
          <a:xfrm>
            <a:off x="2133972" y="5902877"/>
            <a:ext cx="6092825" cy="646331"/>
          </a:xfrm>
          <a:prstGeom prst="rect">
            <a:avLst/>
          </a:prstGeom>
        </p:spPr>
        <p:txBody>
          <a:bodyPr>
            <a:spAutoFit/>
          </a:bodyPr>
          <a:lstStyle/>
          <a:p>
            <a:r>
              <a:rPr lang="zh-CN" altLang="en-US" dirty="0"/>
              <a:t>左边是每个元组的变量只能出现一个</a:t>
            </a:r>
            <a:r>
              <a:rPr lang="en-US" altLang="zh-CN" dirty="0"/>
              <a:t>a</a:t>
            </a:r>
          </a:p>
          <a:p>
            <a:r>
              <a:rPr lang="zh-CN" altLang="en-US" dirty="0"/>
              <a:t>右边是每个元组最少出现一个</a:t>
            </a:r>
            <a:r>
              <a:rPr lang="en-US" altLang="zh-CN" dirty="0"/>
              <a:t>b</a:t>
            </a:r>
            <a:endParaRPr lang="zh-CN" altLang="en-US" dirty="0"/>
          </a:p>
        </p:txBody>
      </p:sp>
    </p:spTree>
    <p:extLst>
      <p:ext uri="{BB962C8B-B14F-4D97-AF65-F5344CB8AC3E}">
        <p14:creationId xmlns:p14="http://schemas.microsoft.com/office/powerpoint/2010/main" val="204515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4C11648-EC51-4196-8FAE-BF2B471C79C4}"/>
              </a:ext>
            </a:extLst>
          </p:cNvPr>
          <p:cNvSpPr/>
          <p:nvPr/>
        </p:nvSpPr>
        <p:spPr>
          <a:xfrm>
            <a:off x="1845940" y="1268760"/>
            <a:ext cx="6092825" cy="3693319"/>
          </a:xfrm>
          <a:prstGeom prst="rect">
            <a:avLst/>
          </a:prstGeom>
        </p:spPr>
        <p:txBody>
          <a:bodyPr>
            <a:spAutoFit/>
          </a:bodyPr>
          <a:lstStyle/>
          <a:p>
            <a:r>
              <a:rPr lang="zh-CN" altLang="en-US" dirty="0"/>
              <a:t>创建：</a:t>
            </a:r>
            <a:r>
              <a:rPr lang="en-US" altLang="zh-CN" dirty="0"/>
              <a:t>MDD</a:t>
            </a:r>
            <a:r>
              <a:rPr lang="zh-CN" altLang="en-US" dirty="0"/>
              <a:t>允许构建许多现有问题，而无需枚举所有解决方案。 在对包含大量解决方案，许多值和变量的子问题进行建模时，这非常有用。</a:t>
            </a:r>
          </a:p>
          <a:p>
            <a:endParaRPr lang="zh-CN" altLang="en-US" dirty="0"/>
          </a:p>
          <a:p>
            <a:r>
              <a:rPr lang="zh-CN" altLang="en-US" dirty="0"/>
              <a:t>削减：</a:t>
            </a:r>
            <a:r>
              <a:rPr lang="en-US" altLang="zh-CN" dirty="0"/>
              <a:t>MDD</a:t>
            </a:r>
            <a:r>
              <a:rPr lang="zh-CN" altLang="en-US" dirty="0"/>
              <a:t>具有强大的压缩力。 例如，它们允许使用具有略多于</a:t>
            </a:r>
            <a:r>
              <a:rPr lang="en-US" altLang="zh-CN" dirty="0"/>
              <a:t>600,000</a:t>
            </a:r>
            <a:r>
              <a:rPr lang="zh-CN" altLang="en-US" dirty="0"/>
              <a:t>弧度的</a:t>
            </a:r>
            <a:r>
              <a:rPr lang="en-US" altLang="zh-CN" dirty="0"/>
              <a:t>MDD</a:t>
            </a:r>
            <a:r>
              <a:rPr lang="zh-CN" altLang="en-US" dirty="0"/>
              <a:t>来模拟具有</a:t>
            </a:r>
            <a:r>
              <a:rPr lang="en-US" altLang="zh-CN" dirty="0"/>
              <a:t>10^90</a:t>
            </a:r>
            <a:r>
              <a:rPr lang="zh-CN" altLang="en-US" dirty="0"/>
              <a:t>个解决方案的复杂子问题（基于超过一百个变量）。</a:t>
            </a:r>
          </a:p>
          <a:p>
            <a:endParaRPr lang="zh-CN" altLang="en-US" dirty="0"/>
          </a:p>
          <a:p>
            <a:r>
              <a:rPr lang="zh-CN" altLang="en-US" dirty="0"/>
              <a:t>组合：最后，</a:t>
            </a:r>
            <a:r>
              <a:rPr lang="en-US" altLang="zh-CN" dirty="0"/>
              <a:t>MDD</a:t>
            </a:r>
            <a:r>
              <a:rPr lang="zh-CN" altLang="en-US" dirty="0"/>
              <a:t>最基本的方面之一是它们易于组合的能力。 它们提供了一种有效的方法来组合难以实现的约束。 这允许通过为子问题构建</a:t>
            </a:r>
            <a:r>
              <a:rPr lang="en-US" altLang="zh-CN" dirty="0"/>
              <a:t>MDD</a:t>
            </a:r>
            <a:r>
              <a:rPr lang="zh-CN" altLang="en-US" dirty="0"/>
              <a:t>并将它们组合来解决许多问题。 这就是为什么我们要关注如何有效地使用</a:t>
            </a:r>
            <a:r>
              <a:rPr lang="en-US" altLang="zh-CN" dirty="0"/>
              <a:t>MDD</a:t>
            </a:r>
            <a:r>
              <a:rPr lang="zh-CN" altLang="en-US" dirty="0"/>
              <a:t>来解决问题的原因。</a:t>
            </a:r>
          </a:p>
        </p:txBody>
      </p:sp>
    </p:spTree>
    <p:extLst>
      <p:ext uri="{BB962C8B-B14F-4D97-AF65-F5344CB8AC3E}">
        <p14:creationId xmlns:p14="http://schemas.microsoft.com/office/powerpoint/2010/main" val="121070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Combination</a:t>
            </a:r>
            <a:endParaRPr lang="zh-CN" altLang="en-US" dirty="0"/>
          </a:p>
        </p:txBody>
      </p:sp>
      <p:grpSp>
        <p:nvGrpSpPr>
          <p:cNvPr id="4" name="组合 3"/>
          <p:cNvGrpSpPr/>
          <p:nvPr/>
        </p:nvGrpSpPr>
        <p:grpSpPr>
          <a:xfrm>
            <a:off x="1593436" y="2060849"/>
            <a:ext cx="10077309" cy="3820566"/>
            <a:chOff x="13022" y="2545603"/>
            <a:chExt cx="12338057" cy="4301186"/>
          </a:xfrm>
        </p:grpSpPr>
        <p:pic>
          <p:nvPicPr>
            <p:cNvPr id="5" name="Picture 2" descr="C:\Users\leeze\AppData\Local\Temp\ksohtml\wpsE6BC.t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005" y="2545603"/>
              <a:ext cx="3307486" cy="42158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leeze\AppData\Local\Temp\ksohtml\wps292.t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22" y="2630907"/>
              <a:ext cx="2935665" cy="42158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leeze\AppData\Local\Temp\ksohtml\wps46C0.tm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0306" y="2626669"/>
              <a:ext cx="4660773" cy="421800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762497" y="4077128"/>
              <a:ext cx="1069524" cy="1569660"/>
            </a:xfrm>
            <a:prstGeom prst="rect">
              <a:avLst/>
            </a:prstGeom>
            <a:noFill/>
          </p:spPr>
          <p:txBody>
            <a:bodyPr wrap="none" rtlCol="0">
              <a:spAutoFit/>
            </a:bodyPr>
            <a:lstStyle/>
            <a:p>
              <a:r>
                <a:rPr lang="zh-CN" altLang="en-US" sz="9597" b="1" dirty="0">
                  <a:latin typeface="Times New Roman" panose="02020603050405020304" pitchFamily="18" charset="0"/>
                  <a:cs typeface="Times New Roman" panose="02020603050405020304" pitchFamily="18" charset="0"/>
                </a:rPr>
                <a:t>∩</a:t>
              </a:r>
              <a:endParaRPr lang="zh-CN" altLang="en-US" sz="9597" b="1" dirty="0"/>
            </a:p>
          </p:txBody>
        </p:sp>
        <p:sp>
          <p:nvSpPr>
            <p:cNvPr id="9" name="文本框 8"/>
            <p:cNvSpPr txBox="1"/>
            <p:nvPr/>
          </p:nvSpPr>
          <p:spPr>
            <a:xfrm>
              <a:off x="7130551" y="4077128"/>
              <a:ext cx="886781" cy="1569660"/>
            </a:xfrm>
            <a:prstGeom prst="rect">
              <a:avLst/>
            </a:prstGeom>
            <a:noFill/>
          </p:spPr>
          <p:txBody>
            <a:bodyPr wrap="none" rtlCol="0">
              <a:spAutoFit/>
            </a:bodyPr>
            <a:lstStyle/>
            <a:p>
              <a:r>
                <a:rPr lang="en-US" altLang="zh-CN" sz="9597" b="1" dirty="0">
                  <a:latin typeface="Times New Roman" panose="02020603050405020304" pitchFamily="18" charset="0"/>
                  <a:cs typeface="Times New Roman" panose="02020603050405020304" pitchFamily="18" charset="0"/>
                </a:rPr>
                <a:t>=</a:t>
              </a:r>
              <a:endParaRPr lang="zh-CN" altLang="en-US" sz="9597" b="1" dirty="0"/>
            </a:p>
          </p:txBody>
        </p:sp>
      </p:grpSp>
    </p:spTree>
    <p:extLst>
      <p:ext uri="{BB962C8B-B14F-4D97-AF65-F5344CB8AC3E}">
        <p14:creationId xmlns:p14="http://schemas.microsoft.com/office/powerpoint/2010/main" val="20939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Reduction</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Two nodes </a:t>
            </a:r>
            <a:r>
              <a:rPr lang="en-US" altLang="zh-CN"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 and </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are equivalent, denoted by </a:t>
            </a:r>
            <a:r>
              <a:rPr lang="en-US" altLang="zh-CN" i="1" dirty="0">
                <a:latin typeface="Times New Roman" panose="02020603050405020304" pitchFamily="18" charset="0"/>
                <a:cs typeface="Times New Roman" panose="02020603050405020304" pitchFamily="18" charset="0"/>
              </a:rPr>
              <a:t>u </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v, if:</a:t>
            </a:r>
            <a:endParaRPr lang="en-US" altLang="zh-CN" dirty="0">
              <a:latin typeface="Times New Roman" panose="02020603050405020304" pitchFamily="18" charset="0"/>
              <a:cs typeface="Times New Roman" panose="02020603050405020304" pitchFamily="18" charset="0"/>
            </a:endParaRPr>
          </a:p>
          <a:p>
            <a:pPr marL="0" indent="0" algn="ctr">
              <a:buNone/>
            </a:pPr>
            <a:r>
              <a:rPr lang="pl-PL" altLang="zh-CN" dirty="0">
                <a:latin typeface="Times New Roman" panose="02020603050405020304" pitchFamily="18" charset="0"/>
                <a:cs typeface="Times New Roman" panose="02020603050405020304" pitchFamily="18" charset="0"/>
              </a:rPr>
              <a:t>|</a:t>
            </a:r>
            <a:r>
              <a:rPr lang="pl-PL" altLang="zh-CN" i="1" dirty="0">
                <a:latin typeface="Times New Roman" panose="02020603050405020304" pitchFamily="18" charset="0"/>
                <a:cs typeface="Times New Roman" panose="02020603050405020304" pitchFamily="18" charset="0"/>
              </a:rPr>
              <a:t>ω</a:t>
            </a:r>
            <a:r>
              <a:rPr lang="pl-PL" altLang="zh-CN" baseline="30000" dirty="0">
                <a:latin typeface="Times New Roman" panose="02020603050405020304" pitchFamily="18" charset="0"/>
                <a:cs typeface="Times New Roman" panose="02020603050405020304" pitchFamily="18" charset="0"/>
              </a:rPr>
              <a:t>+</a:t>
            </a:r>
            <a:r>
              <a:rPr lang="pl-PL" altLang="zh-CN" dirty="0">
                <a:latin typeface="Times New Roman" panose="02020603050405020304" pitchFamily="18" charset="0"/>
                <a:cs typeface="Times New Roman" panose="02020603050405020304" pitchFamily="18" charset="0"/>
              </a:rPr>
              <a:t>(</a:t>
            </a:r>
            <a:r>
              <a:rPr lang="pl-PL" altLang="zh-CN" i="1" dirty="0">
                <a:latin typeface="Times New Roman" panose="02020603050405020304" pitchFamily="18" charset="0"/>
                <a:cs typeface="Times New Roman" panose="02020603050405020304" pitchFamily="18" charset="0"/>
              </a:rPr>
              <a:t>u</a:t>
            </a:r>
            <a:r>
              <a:rPr lang="pl-PL" altLang="zh-CN" dirty="0">
                <a:latin typeface="Times New Roman" panose="02020603050405020304" pitchFamily="18" charset="0"/>
                <a:cs typeface="Times New Roman" panose="02020603050405020304" pitchFamily="18" charset="0"/>
              </a:rPr>
              <a:t>)| = |</a:t>
            </a:r>
            <a:r>
              <a:rPr lang="pl-PL" altLang="zh-CN" i="1" dirty="0">
                <a:latin typeface="Times New Roman" panose="02020603050405020304" pitchFamily="18" charset="0"/>
                <a:cs typeface="Times New Roman" panose="02020603050405020304" pitchFamily="18" charset="0"/>
              </a:rPr>
              <a:t>ω</a:t>
            </a:r>
            <a:r>
              <a:rPr lang="pl-PL" altLang="zh-CN" baseline="30000" dirty="0">
                <a:latin typeface="Times New Roman" panose="02020603050405020304" pitchFamily="18" charset="0"/>
                <a:cs typeface="Times New Roman" panose="02020603050405020304" pitchFamily="18" charset="0"/>
              </a:rPr>
              <a:t>+</a:t>
            </a:r>
            <a:r>
              <a:rPr lang="pl-PL" altLang="zh-CN" dirty="0">
                <a:latin typeface="Times New Roman" panose="02020603050405020304" pitchFamily="18" charset="0"/>
                <a:cs typeface="Times New Roman" panose="02020603050405020304" pitchFamily="18" charset="0"/>
              </a:rPr>
              <a:t>(</a:t>
            </a:r>
            <a:r>
              <a:rPr lang="pl-PL" altLang="zh-CN" i="1" dirty="0">
                <a:latin typeface="Times New Roman" panose="02020603050405020304" pitchFamily="18" charset="0"/>
                <a:cs typeface="Times New Roman" panose="02020603050405020304" pitchFamily="18" charset="0"/>
              </a:rPr>
              <a:t>v</a:t>
            </a:r>
            <a:r>
              <a:rPr lang="pl-PL" altLang="zh-CN" dirty="0">
                <a:latin typeface="Times New Roman" panose="02020603050405020304" pitchFamily="18" charset="0"/>
                <a:cs typeface="Times New Roman" panose="02020603050405020304" pitchFamily="18" charset="0"/>
              </a:rPr>
              <a:t>)| ∧ ∀(</a:t>
            </a:r>
            <a:r>
              <a:rPr lang="pl-PL" altLang="zh-CN" i="1" dirty="0">
                <a:latin typeface="Times New Roman" panose="02020603050405020304" pitchFamily="18" charset="0"/>
                <a:cs typeface="Times New Roman" panose="02020603050405020304" pitchFamily="18" charset="0"/>
              </a:rPr>
              <a:t>u, w, a</a:t>
            </a:r>
            <a:r>
              <a:rPr lang="pl-PL" altLang="zh-CN" dirty="0">
                <a:latin typeface="Times New Roman" panose="02020603050405020304" pitchFamily="18" charset="0"/>
                <a:cs typeface="Times New Roman" panose="02020603050405020304" pitchFamily="18" charset="0"/>
              </a:rPr>
              <a:t>) ∈ </a:t>
            </a:r>
            <a:r>
              <a:rPr lang="pl-PL" altLang="zh-CN" i="1" dirty="0">
                <a:latin typeface="Times New Roman" panose="02020603050405020304" pitchFamily="18" charset="0"/>
                <a:cs typeface="Times New Roman" panose="02020603050405020304" pitchFamily="18" charset="0"/>
              </a:rPr>
              <a:t>ω</a:t>
            </a:r>
            <a:r>
              <a:rPr lang="pl-PL" altLang="zh-CN" baseline="30000" dirty="0">
                <a:latin typeface="Times New Roman" panose="02020603050405020304" pitchFamily="18" charset="0"/>
                <a:cs typeface="Times New Roman" panose="02020603050405020304" pitchFamily="18" charset="0"/>
              </a:rPr>
              <a:t>+</a:t>
            </a:r>
            <a:r>
              <a:rPr lang="pl-PL" altLang="zh-CN" dirty="0">
                <a:latin typeface="Times New Roman" panose="02020603050405020304" pitchFamily="18" charset="0"/>
                <a:cs typeface="Times New Roman" panose="02020603050405020304" pitchFamily="18" charset="0"/>
              </a:rPr>
              <a:t>(</a:t>
            </a:r>
            <a:r>
              <a:rPr lang="pl-PL" altLang="zh-CN" i="1" dirty="0">
                <a:latin typeface="Times New Roman" panose="02020603050405020304" pitchFamily="18" charset="0"/>
                <a:cs typeface="Times New Roman" panose="02020603050405020304" pitchFamily="18" charset="0"/>
              </a:rPr>
              <a:t>u</a:t>
            </a:r>
            <a:r>
              <a:rPr lang="pl-PL" altLang="zh-CN" dirty="0">
                <a:latin typeface="Times New Roman" panose="02020603050405020304" pitchFamily="18" charset="0"/>
                <a:cs typeface="Times New Roman" panose="02020603050405020304" pitchFamily="18" charset="0"/>
              </a:rPr>
              <a:t>)</a:t>
            </a:r>
            <a:r>
              <a:rPr lang="pl-PL" altLang="zh-CN" i="1" dirty="0">
                <a:latin typeface="Times New Roman" panose="02020603050405020304" pitchFamily="18" charset="0"/>
                <a:cs typeface="Times New Roman" panose="02020603050405020304" pitchFamily="18" charset="0"/>
              </a:rPr>
              <a:t>, </a:t>
            </a:r>
            <a:r>
              <a:rPr lang="pl-PL" altLang="zh-CN" dirty="0">
                <a:latin typeface="Times New Roman" panose="02020603050405020304" pitchFamily="18" charset="0"/>
                <a:cs typeface="Times New Roman" panose="02020603050405020304" pitchFamily="18" charset="0"/>
              </a:rPr>
              <a:t>∃(</a:t>
            </a:r>
            <a:r>
              <a:rPr lang="pl-PL" altLang="zh-CN" i="1" dirty="0">
                <a:latin typeface="Times New Roman" panose="02020603050405020304" pitchFamily="18" charset="0"/>
                <a:cs typeface="Times New Roman" panose="02020603050405020304" pitchFamily="18" charset="0"/>
              </a:rPr>
              <a:t>v, w, a</a:t>
            </a:r>
            <a:r>
              <a:rPr lang="pl-PL" altLang="zh-CN" dirty="0">
                <a:latin typeface="Times New Roman" panose="02020603050405020304" pitchFamily="18" charset="0"/>
                <a:cs typeface="Times New Roman" panose="02020603050405020304" pitchFamily="18" charset="0"/>
              </a:rPr>
              <a:t>) ∈ </a:t>
            </a:r>
            <a:r>
              <a:rPr lang="pl-PL" altLang="zh-CN" i="1" dirty="0">
                <a:latin typeface="Times New Roman" panose="02020603050405020304" pitchFamily="18" charset="0"/>
                <a:cs typeface="Times New Roman" panose="02020603050405020304" pitchFamily="18" charset="0"/>
              </a:rPr>
              <a:t>ω</a:t>
            </a:r>
            <a:r>
              <a:rPr lang="pl-PL" altLang="zh-CN" baseline="30000" dirty="0">
                <a:latin typeface="Times New Roman" panose="02020603050405020304" pitchFamily="18" charset="0"/>
                <a:cs typeface="Times New Roman" panose="02020603050405020304" pitchFamily="18" charset="0"/>
              </a:rPr>
              <a:t>+</a:t>
            </a:r>
            <a:r>
              <a:rPr lang="pl-PL" altLang="zh-CN" dirty="0">
                <a:latin typeface="Times New Roman" panose="02020603050405020304" pitchFamily="18" charset="0"/>
                <a:cs typeface="Times New Roman" panose="02020603050405020304" pitchFamily="18" charset="0"/>
              </a:rPr>
              <a:t>(</a:t>
            </a:r>
            <a:r>
              <a:rPr lang="pl-PL" altLang="zh-CN" i="1" dirty="0">
                <a:latin typeface="Times New Roman" panose="02020603050405020304" pitchFamily="18" charset="0"/>
                <a:cs typeface="Times New Roman" panose="02020603050405020304" pitchFamily="18" charset="0"/>
              </a:rPr>
              <a:t>v</a:t>
            </a:r>
            <a:r>
              <a:rPr lang="pl-PL"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lgn="ctr">
              <a:buNone/>
            </a:pP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t>Nodes that have the same outgoing arcs can be easily merged. This is done by redirecting all incoming arcs of all the nodes to only one, and then removing the ones that do not have any more incoming arcs.</a:t>
            </a:r>
          </a:p>
          <a:p>
            <a:pPr marL="0" indent="0">
              <a:buNone/>
            </a:pPr>
            <a:endParaRPr lang="pl-PL"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632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518558" y="365923"/>
            <a:ext cx="9151708" cy="6130331"/>
          </a:xfrm>
          <a:prstGeom prst="rect">
            <a:avLst/>
          </a:prstGeom>
        </p:spPr>
      </p:pic>
      <p:sp>
        <p:nvSpPr>
          <p:cNvPr id="5" name="矩形 4"/>
          <p:cNvSpPr/>
          <p:nvPr/>
        </p:nvSpPr>
        <p:spPr>
          <a:xfrm>
            <a:off x="9794292" y="4928365"/>
            <a:ext cx="1865281" cy="646163"/>
          </a:xfrm>
          <a:prstGeom prst="rect">
            <a:avLst/>
          </a:prstGeom>
        </p:spPr>
        <p:txBody>
          <a:bodyPr wrap="square">
            <a:spAutoFit/>
          </a:bodyPr>
          <a:lstStyle/>
          <a:p>
            <a:pPr algn="just"/>
            <a:r>
              <a:rPr lang="en-US" altLang="zh-CN" sz="3599" b="1" i="1" kern="100" spc="-35" dirty="0">
                <a:latin typeface="Book Antiqua" panose="02040602050305030304" pitchFamily="18" charset="0"/>
                <a:ea typeface="宋体" panose="02010600030101010101" pitchFamily="2" charset="-122"/>
              </a:rPr>
              <a:t>reduced</a:t>
            </a:r>
            <a:endParaRPr lang="en-US" altLang="zh-CN" sz="3599" b="1" kern="1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7144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24CD21-3F43-4057-922D-C98186E3A9B2}"/>
              </a:ext>
            </a:extLst>
          </p:cNvPr>
          <p:cNvPicPr>
            <a:picLocks noChangeAspect="1"/>
          </p:cNvPicPr>
          <p:nvPr/>
        </p:nvPicPr>
        <p:blipFill>
          <a:blip r:embed="rId2"/>
          <a:stretch>
            <a:fillRect/>
          </a:stretch>
        </p:blipFill>
        <p:spPr>
          <a:xfrm>
            <a:off x="1413892" y="1152809"/>
            <a:ext cx="9133333" cy="4552381"/>
          </a:xfrm>
          <a:prstGeom prst="rect">
            <a:avLst/>
          </a:prstGeom>
        </p:spPr>
      </p:pic>
    </p:spTree>
    <p:extLst>
      <p:ext uri="{BB962C8B-B14F-4D97-AF65-F5344CB8AC3E}">
        <p14:creationId xmlns:p14="http://schemas.microsoft.com/office/powerpoint/2010/main" val="270293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1F0FC9C-705F-4C26-AA76-1C19819EFE15}"/>
              </a:ext>
            </a:extLst>
          </p:cNvPr>
          <p:cNvPicPr>
            <a:picLocks noChangeAspect="1"/>
          </p:cNvPicPr>
          <p:nvPr/>
        </p:nvPicPr>
        <p:blipFill>
          <a:blip r:embed="rId2"/>
          <a:stretch>
            <a:fillRect/>
          </a:stretch>
        </p:blipFill>
        <p:spPr>
          <a:xfrm>
            <a:off x="1170602" y="609952"/>
            <a:ext cx="9847619" cy="5638095"/>
          </a:xfrm>
          <a:prstGeom prst="rect">
            <a:avLst/>
          </a:prstGeom>
        </p:spPr>
      </p:pic>
    </p:spTree>
    <p:extLst>
      <p:ext uri="{BB962C8B-B14F-4D97-AF65-F5344CB8AC3E}">
        <p14:creationId xmlns:p14="http://schemas.microsoft.com/office/powerpoint/2010/main" val="164735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C3594D0-87FF-4468-8EA8-462249B7C635}"/>
              </a:ext>
            </a:extLst>
          </p:cNvPr>
          <p:cNvPicPr>
            <a:picLocks noChangeAspect="1"/>
          </p:cNvPicPr>
          <p:nvPr/>
        </p:nvPicPr>
        <p:blipFill>
          <a:blip r:embed="rId2"/>
          <a:stretch>
            <a:fillRect/>
          </a:stretch>
        </p:blipFill>
        <p:spPr>
          <a:xfrm>
            <a:off x="1341884" y="590904"/>
            <a:ext cx="9364153" cy="5862431"/>
          </a:xfrm>
          <a:prstGeom prst="rect">
            <a:avLst/>
          </a:prstGeom>
        </p:spPr>
      </p:pic>
    </p:spTree>
    <p:extLst>
      <p:ext uri="{BB962C8B-B14F-4D97-AF65-F5344CB8AC3E}">
        <p14:creationId xmlns:p14="http://schemas.microsoft.com/office/powerpoint/2010/main" val="373176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897C813-23B0-4A35-BC13-7C35F98BE2C8}"/>
              </a:ext>
            </a:extLst>
          </p:cNvPr>
          <p:cNvSpPr txBox="1"/>
          <p:nvPr/>
        </p:nvSpPr>
        <p:spPr>
          <a:xfrm>
            <a:off x="1341884" y="692696"/>
            <a:ext cx="3117585" cy="369332"/>
          </a:xfrm>
          <a:prstGeom prst="rect">
            <a:avLst/>
          </a:prstGeom>
          <a:noFill/>
        </p:spPr>
        <p:txBody>
          <a:bodyPr wrap="none" rtlCol="0">
            <a:spAutoFit/>
          </a:bodyPr>
          <a:lstStyle/>
          <a:p>
            <a:r>
              <a:rPr lang="zh-CN" altLang="en-US" dirty="0"/>
              <a:t>表约束：</a:t>
            </a:r>
            <a:r>
              <a:rPr lang="en-US" altLang="zh-CN" dirty="0"/>
              <a:t>Compact Table(CT)</a:t>
            </a:r>
            <a:endParaRPr lang="zh-CN" altLang="en-US" dirty="0"/>
          </a:p>
        </p:txBody>
      </p:sp>
      <p:sp>
        <p:nvSpPr>
          <p:cNvPr id="3" name="文本框 2">
            <a:extLst>
              <a:ext uri="{FF2B5EF4-FFF2-40B4-BE49-F238E27FC236}">
                <a16:creationId xmlns:a16="http://schemas.microsoft.com/office/drawing/2014/main" id="{6D787BC5-9074-4D4B-8059-D96A185CE563}"/>
              </a:ext>
            </a:extLst>
          </p:cNvPr>
          <p:cNvSpPr txBox="1"/>
          <p:nvPr/>
        </p:nvSpPr>
        <p:spPr>
          <a:xfrm>
            <a:off x="1629916" y="2348880"/>
            <a:ext cx="9127820" cy="923330"/>
          </a:xfrm>
          <a:prstGeom prst="rect">
            <a:avLst/>
          </a:prstGeom>
          <a:noFill/>
        </p:spPr>
        <p:txBody>
          <a:bodyPr wrap="none" rtlCol="0">
            <a:spAutoFit/>
          </a:bodyPr>
          <a:lstStyle/>
          <a:p>
            <a:r>
              <a:rPr lang="en-US" altLang="zh-CN" dirty="0"/>
              <a:t>CT</a:t>
            </a:r>
            <a:r>
              <a:rPr lang="zh-CN" altLang="en-US" dirty="0"/>
              <a:t>是目前求解表约束的最佳方法之一，它通过比特化的编码，将每个</a:t>
            </a:r>
            <a:r>
              <a:rPr lang="en-US" altLang="zh-CN" dirty="0"/>
              <a:t>table</a:t>
            </a:r>
            <a:r>
              <a:rPr lang="zh-CN" altLang="en-US" dirty="0"/>
              <a:t>存储在若干个</a:t>
            </a:r>
            <a:endParaRPr lang="en-US" altLang="zh-CN" dirty="0"/>
          </a:p>
          <a:p>
            <a:r>
              <a:rPr lang="zh-CN" altLang="en-US" dirty="0"/>
              <a:t>比特向量中，通过每次删除值直接确定哪些元组是无效的。通过有效的元组确定</a:t>
            </a:r>
            <a:r>
              <a:rPr lang="en-US" altLang="zh-CN" dirty="0"/>
              <a:t>scope</a:t>
            </a:r>
            <a:r>
              <a:rPr lang="zh-CN" altLang="en-US" dirty="0"/>
              <a:t>中</a:t>
            </a:r>
            <a:endParaRPr lang="en-US" altLang="zh-CN" dirty="0"/>
          </a:p>
          <a:p>
            <a:r>
              <a:rPr lang="zh-CN" altLang="en-US" dirty="0"/>
              <a:t>的哪些变量的</a:t>
            </a:r>
            <a:r>
              <a:rPr lang="en-US" altLang="zh-CN" dirty="0"/>
              <a:t>domain</a:t>
            </a:r>
            <a:r>
              <a:rPr lang="zh-CN" altLang="en-US" dirty="0"/>
              <a:t>发生了变化。</a:t>
            </a:r>
          </a:p>
        </p:txBody>
      </p:sp>
    </p:spTree>
    <p:extLst>
      <p:ext uri="{BB962C8B-B14F-4D97-AF65-F5344CB8AC3E}">
        <p14:creationId xmlns:p14="http://schemas.microsoft.com/office/powerpoint/2010/main" val="371224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AFDAFC9-1140-4EE7-9182-3934BB7C05FF}"/>
              </a:ext>
            </a:extLst>
          </p:cNvPr>
          <p:cNvSpPr>
            <a:spLocks noChangeArrowheads="1"/>
          </p:cNvSpPr>
          <p:nvPr/>
        </p:nvSpPr>
        <p:spPr bwMode="auto">
          <a:xfrm>
            <a:off x="2638028" y="1052736"/>
            <a:ext cx="1665287" cy="20335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Line 5">
            <a:extLst>
              <a:ext uri="{FF2B5EF4-FFF2-40B4-BE49-F238E27FC236}">
                <a16:creationId xmlns:a16="http://schemas.microsoft.com/office/drawing/2014/main" id="{AD10CAB0-795F-401E-A883-EFA221A984BE}"/>
              </a:ext>
            </a:extLst>
          </p:cNvPr>
          <p:cNvSpPr>
            <a:spLocks noChangeShapeType="1"/>
          </p:cNvSpPr>
          <p:nvPr/>
        </p:nvSpPr>
        <p:spPr bwMode="auto">
          <a:xfrm flipV="1">
            <a:off x="2636440" y="1514699"/>
            <a:ext cx="1679575" cy="11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Line 6">
            <a:extLst>
              <a:ext uri="{FF2B5EF4-FFF2-40B4-BE49-F238E27FC236}">
                <a16:creationId xmlns:a16="http://schemas.microsoft.com/office/drawing/2014/main" id="{50A80E23-CB8E-43A5-9F33-DB93080625C2}"/>
              </a:ext>
            </a:extLst>
          </p:cNvPr>
          <p:cNvSpPr>
            <a:spLocks noChangeShapeType="1"/>
          </p:cNvSpPr>
          <p:nvPr/>
        </p:nvSpPr>
        <p:spPr bwMode="auto">
          <a:xfrm flipV="1">
            <a:off x="2647553" y="2021111"/>
            <a:ext cx="1657350" cy="11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7">
            <a:extLst>
              <a:ext uri="{FF2B5EF4-FFF2-40B4-BE49-F238E27FC236}">
                <a16:creationId xmlns:a16="http://schemas.microsoft.com/office/drawing/2014/main" id="{A7B93015-855D-48E6-B0DF-BD0588439A0F}"/>
              </a:ext>
            </a:extLst>
          </p:cNvPr>
          <p:cNvSpPr>
            <a:spLocks noChangeShapeType="1"/>
          </p:cNvSpPr>
          <p:nvPr/>
        </p:nvSpPr>
        <p:spPr bwMode="auto">
          <a:xfrm flipV="1">
            <a:off x="2647553" y="2535461"/>
            <a:ext cx="1646237"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8">
            <a:extLst>
              <a:ext uri="{FF2B5EF4-FFF2-40B4-BE49-F238E27FC236}">
                <a16:creationId xmlns:a16="http://schemas.microsoft.com/office/drawing/2014/main" id="{9D4197C7-8497-41EC-B9BE-A9D07A506E6A}"/>
              </a:ext>
            </a:extLst>
          </p:cNvPr>
          <p:cNvSpPr>
            <a:spLocks noChangeShapeType="1"/>
          </p:cNvSpPr>
          <p:nvPr/>
        </p:nvSpPr>
        <p:spPr bwMode="auto">
          <a:xfrm flipH="1">
            <a:off x="3025378" y="1052736"/>
            <a:ext cx="11112" cy="2033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9">
            <a:extLst>
              <a:ext uri="{FF2B5EF4-FFF2-40B4-BE49-F238E27FC236}">
                <a16:creationId xmlns:a16="http://schemas.microsoft.com/office/drawing/2014/main" id="{03D24EFA-3D36-46F1-AF5D-D0CF45ACFB6B}"/>
              </a:ext>
            </a:extLst>
          </p:cNvPr>
          <p:cNvSpPr>
            <a:spLocks noChangeShapeType="1"/>
          </p:cNvSpPr>
          <p:nvPr/>
        </p:nvSpPr>
        <p:spPr bwMode="auto">
          <a:xfrm flipH="1">
            <a:off x="3425428" y="1074961"/>
            <a:ext cx="11112" cy="2033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10">
            <a:extLst>
              <a:ext uri="{FF2B5EF4-FFF2-40B4-BE49-F238E27FC236}">
                <a16:creationId xmlns:a16="http://schemas.microsoft.com/office/drawing/2014/main" id="{784B7788-2E0C-418F-B1CF-5629B668D29A}"/>
              </a:ext>
            </a:extLst>
          </p:cNvPr>
          <p:cNvSpPr>
            <a:spLocks noChangeShapeType="1"/>
          </p:cNvSpPr>
          <p:nvPr/>
        </p:nvSpPr>
        <p:spPr bwMode="auto">
          <a:xfrm flipH="1">
            <a:off x="3855640" y="1054324"/>
            <a:ext cx="11113" cy="2033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1">
            <a:extLst>
              <a:ext uri="{FF2B5EF4-FFF2-40B4-BE49-F238E27FC236}">
                <a16:creationId xmlns:a16="http://schemas.microsoft.com/office/drawing/2014/main" id="{8273D8F2-660A-4D7D-BF0B-A3CEAB6BD698}"/>
              </a:ext>
            </a:extLst>
          </p:cNvPr>
          <p:cNvSpPr>
            <a:spLocks noChangeShapeType="1"/>
          </p:cNvSpPr>
          <p:nvPr/>
        </p:nvSpPr>
        <p:spPr bwMode="auto">
          <a:xfrm flipH="1">
            <a:off x="4304903" y="1074961"/>
            <a:ext cx="11112" cy="2033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12">
            <a:extLst>
              <a:ext uri="{FF2B5EF4-FFF2-40B4-BE49-F238E27FC236}">
                <a16:creationId xmlns:a16="http://schemas.microsoft.com/office/drawing/2014/main" id="{012E8204-5723-4C58-96C7-3B9FEB7FDE9B}"/>
              </a:ext>
            </a:extLst>
          </p:cNvPr>
          <p:cNvSpPr txBox="1">
            <a:spLocks noChangeArrowheads="1"/>
          </p:cNvSpPr>
          <p:nvPr/>
        </p:nvSpPr>
        <p:spPr bwMode="auto">
          <a:xfrm>
            <a:off x="2690415" y="1613124"/>
            <a:ext cx="3127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Q</a:t>
            </a:r>
          </a:p>
        </p:txBody>
      </p:sp>
      <p:sp>
        <p:nvSpPr>
          <p:cNvPr id="11" name="Text Box 13">
            <a:extLst>
              <a:ext uri="{FF2B5EF4-FFF2-40B4-BE49-F238E27FC236}">
                <a16:creationId xmlns:a16="http://schemas.microsoft.com/office/drawing/2014/main" id="{8773506E-133D-446E-92D1-717793BE0AD8}"/>
              </a:ext>
            </a:extLst>
          </p:cNvPr>
          <p:cNvSpPr txBox="1">
            <a:spLocks noChangeArrowheads="1"/>
          </p:cNvSpPr>
          <p:nvPr/>
        </p:nvSpPr>
        <p:spPr bwMode="auto">
          <a:xfrm>
            <a:off x="3055540" y="2613249"/>
            <a:ext cx="301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Q</a:t>
            </a:r>
          </a:p>
        </p:txBody>
      </p:sp>
      <p:sp>
        <p:nvSpPr>
          <p:cNvPr id="12" name="Text Box 14">
            <a:extLst>
              <a:ext uri="{FF2B5EF4-FFF2-40B4-BE49-F238E27FC236}">
                <a16:creationId xmlns:a16="http://schemas.microsoft.com/office/drawing/2014/main" id="{1AF0E823-6C73-4B6F-94E6-DDFBCF9921C9}"/>
              </a:ext>
            </a:extLst>
          </p:cNvPr>
          <p:cNvSpPr txBox="1">
            <a:spLocks noChangeArrowheads="1"/>
          </p:cNvSpPr>
          <p:nvPr/>
        </p:nvSpPr>
        <p:spPr bwMode="auto">
          <a:xfrm>
            <a:off x="3519090" y="1108299"/>
            <a:ext cx="301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Q</a:t>
            </a:r>
          </a:p>
        </p:txBody>
      </p:sp>
      <p:sp>
        <p:nvSpPr>
          <p:cNvPr id="13" name="Text Box 15">
            <a:extLst>
              <a:ext uri="{FF2B5EF4-FFF2-40B4-BE49-F238E27FC236}">
                <a16:creationId xmlns:a16="http://schemas.microsoft.com/office/drawing/2014/main" id="{2F698D3B-3956-492B-944F-E19584454764}"/>
              </a:ext>
            </a:extLst>
          </p:cNvPr>
          <p:cNvSpPr txBox="1">
            <a:spLocks noChangeArrowheads="1"/>
          </p:cNvSpPr>
          <p:nvPr/>
        </p:nvSpPr>
        <p:spPr bwMode="auto">
          <a:xfrm>
            <a:off x="3884215" y="2073499"/>
            <a:ext cx="2905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Q</a:t>
            </a:r>
          </a:p>
        </p:txBody>
      </p:sp>
      <p:sp>
        <p:nvSpPr>
          <p:cNvPr id="14" name="Text Box 16">
            <a:extLst>
              <a:ext uri="{FF2B5EF4-FFF2-40B4-BE49-F238E27FC236}">
                <a16:creationId xmlns:a16="http://schemas.microsoft.com/office/drawing/2014/main" id="{B5A9A53E-659A-4CAA-8950-FF9BD917921B}"/>
              </a:ext>
            </a:extLst>
          </p:cNvPr>
          <p:cNvSpPr txBox="1">
            <a:spLocks noChangeArrowheads="1"/>
          </p:cNvSpPr>
          <p:nvPr/>
        </p:nvSpPr>
        <p:spPr bwMode="auto">
          <a:xfrm>
            <a:off x="2722165" y="3430811"/>
            <a:ext cx="144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ea typeface="宋体" panose="02010600030101010101" pitchFamily="2" charset="-122"/>
              </a:rPr>
              <a:t>四皇后问题</a:t>
            </a:r>
          </a:p>
        </p:txBody>
      </p:sp>
      <p:sp>
        <p:nvSpPr>
          <p:cNvPr id="15" name="Text Box 17">
            <a:extLst>
              <a:ext uri="{FF2B5EF4-FFF2-40B4-BE49-F238E27FC236}">
                <a16:creationId xmlns:a16="http://schemas.microsoft.com/office/drawing/2014/main" id="{927DC4E2-83E5-46B7-92F6-E7FA6050AE23}"/>
              </a:ext>
            </a:extLst>
          </p:cNvPr>
          <p:cNvSpPr txBox="1">
            <a:spLocks noChangeArrowheads="1"/>
          </p:cNvSpPr>
          <p:nvPr/>
        </p:nvSpPr>
        <p:spPr bwMode="auto">
          <a:xfrm>
            <a:off x="2617390" y="665386"/>
            <a:ext cx="439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x1</a:t>
            </a:r>
          </a:p>
        </p:txBody>
      </p:sp>
      <p:sp>
        <p:nvSpPr>
          <p:cNvPr id="16" name="Text Box 18">
            <a:extLst>
              <a:ext uri="{FF2B5EF4-FFF2-40B4-BE49-F238E27FC236}">
                <a16:creationId xmlns:a16="http://schemas.microsoft.com/office/drawing/2014/main" id="{6822184E-A340-486E-98DD-D73A84728C6B}"/>
              </a:ext>
            </a:extLst>
          </p:cNvPr>
          <p:cNvSpPr txBox="1">
            <a:spLocks noChangeArrowheads="1"/>
          </p:cNvSpPr>
          <p:nvPr/>
        </p:nvSpPr>
        <p:spPr bwMode="auto">
          <a:xfrm>
            <a:off x="3036490" y="665386"/>
            <a:ext cx="439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x2</a:t>
            </a:r>
          </a:p>
        </p:txBody>
      </p:sp>
      <p:sp>
        <p:nvSpPr>
          <p:cNvPr id="17" name="Text Box 19">
            <a:extLst>
              <a:ext uri="{FF2B5EF4-FFF2-40B4-BE49-F238E27FC236}">
                <a16:creationId xmlns:a16="http://schemas.microsoft.com/office/drawing/2014/main" id="{1C1FD009-E778-427B-BC17-71DB7AB8322E}"/>
              </a:ext>
            </a:extLst>
          </p:cNvPr>
          <p:cNvSpPr txBox="1">
            <a:spLocks noChangeArrowheads="1"/>
          </p:cNvSpPr>
          <p:nvPr/>
        </p:nvSpPr>
        <p:spPr bwMode="auto">
          <a:xfrm>
            <a:off x="3457178" y="676499"/>
            <a:ext cx="439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x3</a:t>
            </a:r>
          </a:p>
        </p:txBody>
      </p:sp>
      <p:sp>
        <p:nvSpPr>
          <p:cNvPr id="18" name="Text Box 20">
            <a:extLst>
              <a:ext uri="{FF2B5EF4-FFF2-40B4-BE49-F238E27FC236}">
                <a16:creationId xmlns:a16="http://schemas.microsoft.com/office/drawing/2014/main" id="{3F80501D-EBC3-46FC-9608-18678ED11B72}"/>
              </a:ext>
            </a:extLst>
          </p:cNvPr>
          <p:cNvSpPr txBox="1">
            <a:spLocks noChangeArrowheads="1"/>
          </p:cNvSpPr>
          <p:nvPr/>
        </p:nvSpPr>
        <p:spPr bwMode="auto">
          <a:xfrm>
            <a:off x="3874690" y="687611"/>
            <a:ext cx="439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x4</a:t>
            </a:r>
          </a:p>
        </p:txBody>
      </p:sp>
      <p:sp>
        <p:nvSpPr>
          <p:cNvPr id="19" name="Text Box 21">
            <a:extLst>
              <a:ext uri="{FF2B5EF4-FFF2-40B4-BE49-F238E27FC236}">
                <a16:creationId xmlns:a16="http://schemas.microsoft.com/office/drawing/2014/main" id="{D9F1B37C-D17F-4C42-BF64-29E6C30C8C9A}"/>
              </a:ext>
            </a:extLst>
          </p:cNvPr>
          <p:cNvSpPr txBox="1">
            <a:spLocks noChangeArrowheads="1"/>
          </p:cNvSpPr>
          <p:nvPr/>
        </p:nvSpPr>
        <p:spPr bwMode="auto">
          <a:xfrm>
            <a:off x="2206228" y="1105124"/>
            <a:ext cx="439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1</a:t>
            </a:r>
          </a:p>
        </p:txBody>
      </p:sp>
      <p:sp>
        <p:nvSpPr>
          <p:cNvPr id="20" name="Text Box 22">
            <a:extLst>
              <a:ext uri="{FF2B5EF4-FFF2-40B4-BE49-F238E27FC236}">
                <a16:creationId xmlns:a16="http://schemas.microsoft.com/office/drawing/2014/main" id="{77FD0B33-982B-4F0B-A41A-01904F996FD6}"/>
              </a:ext>
            </a:extLst>
          </p:cNvPr>
          <p:cNvSpPr txBox="1">
            <a:spLocks noChangeArrowheads="1"/>
          </p:cNvSpPr>
          <p:nvPr/>
        </p:nvSpPr>
        <p:spPr bwMode="auto">
          <a:xfrm>
            <a:off x="2196703" y="1600424"/>
            <a:ext cx="439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2</a:t>
            </a:r>
          </a:p>
        </p:txBody>
      </p:sp>
      <p:sp>
        <p:nvSpPr>
          <p:cNvPr id="21" name="Text Box 23">
            <a:extLst>
              <a:ext uri="{FF2B5EF4-FFF2-40B4-BE49-F238E27FC236}">
                <a16:creationId xmlns:a16="http://schemas.microsoft.com/office/drawing/2014/main" id="{C281ADDD-A3BC-4902-B01B-DCF40A81C4D1}"/>
              </a:ext>
            </a:extLst>
          </p:cNvPr>
          <p:cNvSpPr txBox="1">
            <a:spLocks noChangeArrowheads="1"/>
          </p:cNvSpPr>
          <p:nvPr/>
        </p:nvSpPr>
        <p:spPr bwMode="auto">
          <a:xfrm>
            <a:off x="2177653" y="2063974"/>
            <a:ext cx="439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3</a:t>
            </a:r>
          </a:p>
        </p:txBody>
      </p:sp>
      <p:sp>
        <p:nvSpPr>
          <p:cNvPr id="22" name="Text Box 24">
            <a:extLst>
              <a:ext uri="{FF2B5EF4-FFF2-40B4-BE49-F238E27FC236}">
                <a16:creationId xmlns:a16="http://schemas.microsoft.com/office/drawing/2014/main" id="{B6A1276D-8078-44D1-B0B7-AD60B123D50A}"/>
              </a:ext>
            </a:extLst>
          </p:cNvPr>
          <p:cNvSpPr txBox="1">
            <a:spLocks noChangeArrowheads="1"/>
          </p:cNvSpPr>
          <p:nvPr/>
        </p:nvSpPr>
        <p:spPr bwMode="auto">
          <a:xfrm>
            <a:off x="2155428" y="2644999"/>
            <a:ext cx="439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宋体" panose="02010600030101010101" pitchFamily="2" charset="-122"/>
              </a:rPr>
              <a:t>4</a:t>
            </a:r>
          </a:p>
        </p:txBody>
      </p:sp>
      <p:sp>
        <p:nvSpPr>
          <p:cNvPr id="23" name="AutoShape 27">
            <a:extLst>
              <a:ext uri="{FF2B5EF4-FFF2-40B4-BE49-F238E27FC236}">
                <a16:creationId xmlns:a16="http://schemas.microsoft.com/office/drawing/2014/main" id="{8F686F65-2082-497B-8475-7F0C6E6059E8}"/>
              </a:ext>
            </a:extLst>
          </p:cNvPr>
          <p:cNvSpPr>
            <a:spLocks noChangeArrowheads="1"/>
          </p:cNvSpPr>
          <p:nvPr/>
        </p:nvSpPr>
        <p:spPr bwMode="auto">
          <a:xfrm>
            <a:off x="4347765" y="1805211"/>
            <a:ext cx="2035175" cy="420688"/>
          </a:xfrm>
          <a:prstGeom prst="rightArrow">
            <a:avLst>
              <a:gd name="adj1" fmla="val 50000"/>
              <a:gd name="adj2" fmla="val 12094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31">
            <a:extLst>
              <a:ext uri="{FF2B5EF4-FFF2-40B4-BE49-F238E27FC236}">
                <a16:creationId xmlns:a16="http://schemas.microsoft.com/office/drawing/2014/main" id="{3886B8FD-7768-4B68-8949-4312FDC7D6B5}"/>
              </a:ext>
            </a:extLst>
          </p:cNvPr>
          <p:cNvSpPr>
            <a:spLocks noChangeArrowheads="1"/>
          </p:cNvSpPr>
          <p:nvPr/>
        </p:nvSpPr>
        <p:spPr bwMode="auto">
          <a:xfrm>
            <a:off x="6528990" y="1297211"/>
            <a:ext cx="3179763" cy="1539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32">
            <a:extLst>
              <a:ext uri="{FF2B5EF4-FFF2-40B4-BE49-F238E27FC236}">
                <a16:creationId xmlns:a16="http://schemas.microsoft.com/office/drawing/2014/main" id="{D0D6C627-A072-4508-93FB-AE23777687C5}"/>
              </a:ext>
            </a:extLst>
          </p:cNvPr>
          <p:cNvSpPr txBox="1">
            <a:spLocks noChangeArrowheads="1"/>
          </p:cNvSpPr>
          <p:nvPr/>
        </p:nvSpPr>
        <p:spPr bwMode="auto">
          <a:xfrm>
            <a:off x="6543278" y="1848074"/>
            <a:ext cx="3135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a typeface="宋体" panose="02010600030101010101" pitchFamily="2" charset="-122"/>
              </a:rPr>
              <a:t>抽象为</a:t>
            </a:r>
            <a:r>
              <a:rPr lang="zh-CN" altLang="en-US" sz="2400" b="1">
                <a:solidFill>
                  <a:srgbClr val="FF3300"/>
                </a:solidFill>
                <a:ea typeface="宋体" panose="02010600030101010101" pitchFamily="2" charset="-122"/>
              </a:rPr>
              <a:t>约束满足问题</a:t>
            </a:r>
            <a:endParaRPr lang="en-US" altLang="zh-CN" sz="2400" b="1">
              <a:solidFill>
                <a:srgbClr val="FF3300"/>
              </a:solidFill>
              <a:ea typeface="宋体" panose="02010600030101010101" pitchFamily="2" charset="-122"/>
            </a:endParaRPr>
          </a:p>
        </p:txBody>
      </p:sp>
    </p:spTree>
    <p:extLst>
      <p:ext uri="{BB962C8B-B14F-4D97-AF65-F5344CB8AC3E}">
        <p14:creationId xmlns:p14="http://schemas.microsoft.com/office/powerpoint/2010/main" val="17644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BC6B3-389B-4E2C-9FA7-5B25709D3256}"/>
              </a:ext>
            </a:extLst>
          </p:cNvPr>
          <p:cNvSpPr>
            <a:spLocks noGrp="1"/>
          </p:cNvSpPr>
          <p:nvPr>
            <p:ph type="title"/>
          </p:nvPr>
        </p:nvSpPr>
        <p:spPr/>
        <p:txBody>
          <a:bodyPr/>
          <a:lstStyle/>
          <a:p>
            <a:r>
              <a:rPr lang="en-US" altLang="zh-CN" dirty="0" err="1"/>
              <a:t>RSparseBitSet</a:t>
            </a:r>
            <a:endParaRPr lang="zh-CN" altLang="en-US" dirty="0"/>
          </a:p>
        </p:txBody>
      </p:sp>
      <p:sp>
        <p:nvSpPr>
          <p:cNvPr id="3" name="内容占位符 2">
            <a:extLst>
              <a:ext uri="{FF2B5EF4-FFF2-40B4-BE49-F238E27FC236}">
                <a16:creationId xmlns:a16="http://schemas.microsoft.com/office/drawing/2014/main" id="{BF8B2BC8-92E2-487D-9A04-4E3EA41C335E}"/>
              </a:ext>
            </a:extLst>
          </p:cNvPr>
          <p:cNvSpPr>
            <a:spLocks noGrp="1"/>
          </p:cNvSpPr>
          <p:nvPr>
            <p:ph idx="1"/>
          </p:nvPr>
        </p:nvSpPr>
        <p:spPr>
          <a:xfrm>
            <a:off x="1413892" y="1795904"/>
            <a:ext cx="10512862" cy="4884296"/>
          </a:xfrm>
        </p:spPr>
        <p:txBody>
          <a:bodyPr>
            <a:normAutofit lnSpcReduction="10000"/>
          </a:bodyPr>
          <a:lstStyle/>
          <a:p>
            <a:r>
              <a:rPr lang="en-US" altLang="zh-CN" dirty="0"/>
              <a:t>words: array of </a:t>
            </a:r>
            <a:r>
              <a:rPr lang="en-US" altLang="zh-CN" dirty="0" err="1"/>
              <a:t>rlong</a:t>
            </a:r>
            <a:r>
              <a:rPr lang="en-US" altLang="zh-CN" dirty="0"/>
              <a:t> // </a:t>
            </a:r>
            <a:r>
              <a:rPr lang="en-US" altLang="zh-CN" dirty="0" err="1"/>
              <a:t>words.length</a:t>
            </a:r>
            <a:r>
              <a:rPr lang="en-US" altLang="zh-CN" dirty="0"/>
              <a:t> = p</a:t>
            </a:r>
          </a:p>
          <a:p>
            <a:r>
              <a:rPr lang="en-US" altLang="zh-CN" dirty="0"/>
              <a:t>index: array of int // </a:t>
            </a:r>
            <a:r>
              <a:rPr lang="en-US" altLang="zh-CN" dirty="0" err="1"/>
              <a:t>index.length</a:t>
            </a:r>
            <a:r>
              <a:rPr lang="en-US" altLang="zh-CN" dirty="0"/>
              <a:t> = p</a:t>
            </a:r>
          </a:p>
          <a:p>
            <a:r>
              <a:rPr lang="en-US" altLang="zh-CN" dirty="0"/>
              <a:t>limit: </a:t>
            </a:r>
            <a:r>
              <a:rPr lang="en-US" altLang="zh-CN" dirty="0" err="1"/>
              <a:t>rint</a:t>
            </a:r>
            <a:endParaRPr lang="en-US" altLang="zh-CN" dirty="0"/>
          </a:p>
          <a:p>
            <a:r>
              <a:rPr lang="en-US" altLang="zh-CN" dirty="0"/>
              <a:t>mask: array of long </a:t>
            </a:r>
          </a:p>
          <a:p>
            <a:r>
              <a:rPr lang="en-US" altLang="zh-CN" dirty="0"/>
              <a:t> </a:t>
            </a:r>
            <a:r>
              <a:rPr lang="en-US" altLang="zh-CN" dirty="0" err="1"/>
              <a:t>clearMask</a:t>
            </a:r>
            <a:r>
              <a:rPr lang="en-US" altLang="zh-CN" dirty="0"/>
              <a:t>()</a:t>
            </a:r>
          </a:p>
          <a:p>
            <a:r>
              <a:rPr lang="en-US" altLang="zh-CN" dirty="0"/>
              <a:t> </a:t>
            </a:r>
            <a:r>
              <a:rPr lang="en-US" altLang="zh-CN" dirty="0" err="1"/>
              <a:t>reverseMask</a:t>
            </a:r>
            <a:r>
              <a:rPr lang="en-US" altLang="zh-CN" dirty="0"/>
              <a:t>()</a:t>
            </a:r>
          </a:p>
          <a:p>
            <a:r>
              <a:rPr lang="en-US" altLang="zh-CN" dirty="0"/>
              <a:t> </a:t>
            </a:r>
            <a:r>
              <a:rPr lang="en-US" altLang="zh-CN" dirty="0" err="1"/>
              <a:t>addToMask</a:t>
            </a:r>
            <a:r>
              <a:rPr lang="en-US" altLang="zh-CN" dirty="0"/>
              <a:t>(m: array of long)</a:t>
            </a:r>
          </a:p>
          <a:p>
            <a:r>
              <a:rPr lang="en-US" altLang="zh-CN" dirty="0"/>
              <a:t> </a:t>
            </a:r>
            <a:r>
              <a:rPr lang="en-US" altLang="zh-CN" dirty="0" err="1"/>
              <a:t>intersectWithMask</a:t>
            </a:r>
            <a:r>
              <a:rPr lang="en-US" altLang="zh-CN" dirty="0"/>
              <a:t>()</a:t>
            </a:r>
          </a:p>
          <a:p>
            <a:r>
              <a:rPr lang="en-US" altLang="zh-CN" dirty="0"/>
              <a:t> </a:t>
            </a:r>
            <a:r>
              <a:rPr lang="en-US" altLang="zh-CN" dirty="0" err="1"/>
              <a:t>intersectIndex</a:t>
            </a:r>
            <a:r>
              <a:rPr lang="en-US" altLang="zh-CN" dirty="0"/>
              <a:t>(m: array of long)</a:t>
            </a:r>
            <a:endParaRPr lang="zh-CN" altLang="en-US" dirty="0"/>
          </a:p>
        </p:txBody>
      </p:sp>
    </p:spTree>
    <p:extLst>
      <p:ext uri="{BB962C8B-B14F-4D97-AF65-F5344CB8AC3E}">
        <p14:creationId xmlns:p14="http://schemas.microsoft.com/office/powerpoint/2010/main" val="7562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7CB3D47D-26F2-4C25-B25F-02A06D566F53}"/>
              </a:ext>
            </a:extLst>
          </p:cNvPr>
          <p:cNvPicPr>
            <a:picLocks noGrp="1" noChangeAspect="1"/>
          </p:cNvPicPr>
          <p:nvPr>
            <p:ph idx="1"/>
          </p:nvPr>
        </p:nvPicPr>
        <p:blipFill>
          <a:blip r:embed="rId2"/>
          <a:stretch>
            <a:fillRect/>
          </a:stretch>
        </p:blipFill>
        <p:spPr>
          <a:xfrm>
            <a:off x="2061964" y="2199978"/>
            <a:ext cx="8454941" cy="1237773"/>
          </a:xfrm>
          <a:prstGeom prst="rect">
            <a:avLst/>
          </a:prstGeom>
        </p:spPr>
      </p:pic>
      <p:pic>
        <p:nvPicPr>
          <p:cNvPr id="5" name="图片 4">
            <a:extLst>
              <a:ext uri="{FF2B5EF4-FFF2-40B4-BE49-F238E27FC236}">
                <a16:creationId xmlns:a16="http://schemas.microsoft.com/office/drawing/2014/main" id="{81ABF674-9FDC-4B52-9301-6DC0BDD492FF}"/>
              </a:ext>
            </a:extLst>
          </p:cNvPr>
          <p:cNvPicPr>
            <a:picLocks noChangeAspect="1"/>
          </p:cNvPicPr>
          <p:nvPr/>
        </p:nvPicPr>
        <p:blipFill>
          <a:blip r:embed="rId3"/>
          <a:stretch>
            <a:fillRect/>
          </a:stretch>
        </p:blipFill>
        <p:spPr>
          <a:xfrm>
            <a:off x="2054671" y="4149080"/>
            <a:ext cx="8397813" cy="1133038"/>
          </a:xfrm>
          <a:prstGeom prst="rect">
            <a:avLst/>
          </a:prstGeom>
        </p:spPr>
      </p:pic>
    </p:spTree>
    <p:extLst>
      <p:ext uri="{BB962C8B-B14F-4D97-AF65-F5344CB8AC3E}">
        <p14:creationId xmlns:p14="http://schemas.microsoft.com/office/powerpoint/2010/main" val="241722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1ABBD0E1-86F3-4460-8E04-4043311C218E}"/>
              </a:ext>
            </a:extLst>
          </p:cNvPr>
          <p:cNvPicPr>
            <a:picLocks noGrp="1" noChangeAspect="1"/>
          </p:cNvPicPr>
          <p:nvPr>
            <p:ph idx="1"/>
          </p:nvPr>
        </p:nvPicPr>
        <p:blipFill>
          <a:blip r:embed="rId2"/>
          <a:stretch>
            <a:fillRect/>
          </a:stretch>
        </p:blipFill>
        <p:spPr>
          <a:xfrm>
            <a:off x="1644541" y="980728"/>
            <a:ext cx="10512862" cy="5565631"/>
          </a:xfrm>
          <a:prstGeom prst="rect">
            <a:avLst/>
          </a:prstGeom>
        </p:spPr>
      </p:pic>
      <p:sp>
        <p:nvSpPr>
          <p:cNvPr id="5" name="标题 4">
            <a:extLst>
              <a:ext uri="{FF2B5EF4-FFF2-40B4-BE49-F238E27FC236}">
                <a16:creationId xmlns:a16="http://schemas.microsoft.com/office/drawing/2014/main" id="{B2C3908C-9D8B-4AF9-999D-EDACA3C26CC2}"/>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33251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8C30C74F-54D4-4EFF-A60F-F5D8E12275A2}"/>
              </a:ext>
            </a:extLst>
          </p:cNvPr>
          <p:cNvPicPr>
            <a:picLocks noGrp="1" noChangeAspect="1"/>
          </p:cNvPicPr>
          <p:nvPr>
            <p:ph idx="1"/>
          </p:nvPr>
        </p:nvPicPr>
        <p:blipFill>
          <a:blip r:embed="rId2"/>
          <a:stretch>
            <a:fillRect/>
          </a:stretch>
        </p:blipFill>
        <p:spPr>
          <a:xfrm>
            <a:off x="1812432" y="1268760"/>
            <a:ext cx="9709006" cy="4898151"/>
          </a:xfrm>
          <a:prstGeom prst="rect">
            <a:avLst/>
          </a:prstGeom>
        </p:spPr>
      </p:pic>
    </p:spTree>
    <p:extLst>
      <p:ext uri="{BB962C8B-B14F-4D97-AF65-F5344CB8AC3E}">
        <p14:creationId xmlns:p14="http://schemas.microsoft.com/office/powerpoint/2010/main" val="402574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5AD20-124E-4831-96E2-E526FD195BBE}"/>
              </a:ext>
            </a:extLst>
          </p:cNvPr>
          <p:cNvSpPr>
            <a:spLocks noGrp="1"/>
          </p:cNvSpPr>
          <p:nvPr>
            <p:ph type="title"/>
          </p:nvPr>
        </p:nvSpPr>
        <p:spPr/>
        <p:txBody>
          <a:bodyPr/>
          <a:lstStyle/>
          <a:p>
            <a:r>
              <a:rPr lang="en-US" altLang="zh-CN" dirty="0" err="1"/>
              <a:t>ConstraintCT</a:t>
            </a:r>
            <a:endParaRPr lang="zh-CN" altLang="en-US" dirty="0"/>
          </a:p>
        </p:txBody>
      </p:sp>
      <p:sp>
        <p:nvSpPr>
          <p:cNvPr id="3" name="内容占位符 2">
            <a:extLst>
              <a:ext uri="{FF2B5EF4-FFF2-40B4-BE49-F238E27FC236}">
                <a16:creationId xmlns:a16="http://schemas.microsoft.com/office/drawing/2014/main" id="{B075D7AC-AFB3-49DD-AC48-D07E4EDB9E32}"/>
              </a:ext>
            </a:extLst>
          </p:cNvPr>
          <p:cNvSpPr>
            <a:spLocks noGrp="1"/>
          </p:cNvSpPr>
          <p:nvPr>
            <p:ph idx="1"/>
          </p:nvPr>
        </p:nvSpPr>
        <p:spPr/>
        <p:txBody>
          <a:bodyPr/>
          <a:lstStyle/>
          <a:p>
            <a:r>
              <a:rPr lang="en-US" altLang="zh-CN" dirty="0"/>
              <a:t>1 </a:t>
            </a:r>
            <a:r>
              <a:rPr lang="en-US" altLang="zh-CN" dirty="0" err="1"/>
              <a:t>scp</a:t>
            </a:r>
            <a:r>
              <a:rPr lang="en-US" altLang="zh-CN" dirty="0"/>
              <a:t>: array of variables // Scope</a:t>
            </a:r>
          </a:p>
          <a:p>
            <a:r>
              <a:rPr lang="en-US" altLang="zh-CN" dirty="0"/>
              <a:t>2 </a:t>
            </a:r>
            <a:r>
              <a:rPr lang="en-US" altLang="zh-CN" dirty="0" err="1"/>
              <a:t>currTable</a:t>
            </a:r>
            <a:r>
              <a:rPr lang="en-US" altLang="zh-CN" dirty="0"/>
              <a:t>: </a:t>
            </a:r>
            <a:r>
              <a:rPr lang="en-US" altLang="zh-CN" dirty="0" err="1"/>
              <a:t>RSparseBitSet</a:t>
            </a:r>
            <a:r>
              <a:rPr lang="en-US" altLang="zh-CN" dirty="0"/>
              <a:t> // Current table</a:t>
            </a:r>
          </a:p>
          <a:p>
            <a:r>
              <a:rPr lang="en-US" altLang="zh-CN" dirty="0"/>
              <a:t>3 </a:t>
            </a:r>
            <a:r>
              <a:rPr lang="en-US" altLang="zh-CN" dirty="0" err="1"/>
              <a:t>S</a:t>
            </a:r>
            <a:r>
              <a:rPr lang="en-US" altLang="zh-CN" baseline="30000" dirty="0" err="1"/>
              <a:t>val</a:t>
            </a:r>
            <a:r>
              <a:rPr lang="en-US" altLang="zh-CN" dirty="0"/>
              <a:t> , </a:t>
            </a:r>
            <a:r>
              <a:rPr lang="en-US" altLang="zh-CN" dirty="0" err="1"/>
              <a:t>S</a:t>
            </a:r>
            <a:r>
              <a:rPr lang="en-US" altLang="zh-CN" baseline="30000" dirty="0" err="1"/>
              <a:t>sup</a:t>
            </a:r>
            <a:r>
              <a:rPr lang="en-US" altLang="zh-CN" dirty="0"/>
              <a:t> // Temporary sets of variables</a:t>
            </a:r>
          </a:p>
          <a:p>
            <a:r>
              <a:rPr lang="en-US" altLang="zh-CN" dirty="0"/>
              <a:t>4 </a:t>
            </a:r>
            <a:r>
              <a:rPr lang="en-US" altLang="zh-CN" dirty="0" err="1"/>
              <a:t>lastSizes</a:t>
            </a:r>
            <a:r>
              <a:rPr lang="en-US" altLang="zh-CN" dirty="0"/>
              <a:t> // </a:t>
            </a:r>
            <a:r>
              <a:rPr lang="en-US" altLang="zh-CN" dirty="0" err="1"/>
              <a:t>lastSizes</a:t>
            </a:r>
            <a:r>
              <a:rPr lang="en-US" altLang="zh-CN" dirty="0"/>
              <a:t>[x] is the last size of the domain of x</a:t>
            </a:r>
          </a:p>
          <a:p>
            <a:r>
              <a:rPr lang="en-US" altLang="zh-CN" dirty="0"/>
              <a:t>5 supports // supports[</a:t>
            </a:r>
            <a:r>
              <a:rPr lang="en-US" altLang="zh-CN" dirty="0" err="1"/>
              <a:t>x,a</a:t>
            </a:r>
            <a:r>
              <a:rPr lang="en-US" altLang="zh-CN" dirty="0"/>
              <a:t>] is the bit-set of supports for (x, a)</a:t>
            </a:r>
          </a:p>
          <a:p>
            <a:r>
              <a:rPr lang="en-US" altLang="zh-CN" dirty="0"/>
              <a:t>6 residues // residues[</a:t>
            </a:r>
            <a:r>
              <a:rPr lang="en-US" altLang="zh-CN" dirty="0" err="1"/>
              <a:t>x,a</a:t>
            </a:r>
            <a:r>
              <a:rPr lang="en-US" altLang="zh-CN" dirty="0"/>
              <a:t>] is the last found support for (x, a)</a:t>
            </a:r>
            <a:endParaRPr lang="zh-CN" altLang="en-US" dirty="0"/>
          </a:p>
        </p:txBody>
      </p:sp>
      <p:pic>
        <p:nvPicPr>
          <p:cNvPr id="4" name="图片 3">
            <a:extLst>
              <a:ext uri="{FF2B5EF4-FFF2-40B4-BE49-F238E27FC236}">
                <a16:creationId xmlns:a16="http://schemas.microsoft.com/office/drawing/2014/main" id="{C59E29FE-2543-4D44-A59E-A7AB8F05D437}"/>
              </a:ext>
            </a:extLst>
          </p:cNvPr>
          <p:cNvPicPr>
            <a:picLocks noChangeAspect="1"/>
          </p:cNvPicPr>
          <p:nvPr/>
        </p:nvPicPr>
        <p:blipFill>
          <a:blip r:embed="rId2"/>
          <a:stretch>
            <a:fillRect/>
          </a:stretch>
        </p:blipFill>
        <p:spPr>
          <a:xfrm>
            <a:off x="8469813" y="143527"/>
            <a:ext cx="2881031" cy="3095228"/>
          </a:xfrm>
          <a:prstGeom prst="rect">
            <a:avLst/>
          </a:prstGeom>
        </p:spPr>
      </p:pic>
    </p:spTree>
    <p:extLst>
      <p:ext uri="{BB962C8B-B14F-4D97-AF65-F5344CB8AC3E}">
        <p14:creationId xmlns:p14="http://schemas.microsoft.com/office/powerpoint/2010/main" val="146151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F23624EC-B33B-4083-81B1-77A128C5980B}"/>
              </a:ext>
            </a:extLst>
          </p:cNvPr>
          <p:cNvPicPr>
            <a:picLocks noGrp="1" noChangeAspect="1"/>
          </p:cNvPicPr>
          <p:nvPr>
            <p:ph idx="1"/>
          </p:nvPr>
        </p:nvPicPr>
        <p:blipFill>
          <a:blip r:embed="rId2"/>
          <a:stretch>
            <a:fillRect/>
          </a:stretch>
        </p:blipFill>
        <p:spPr>
          <a:xfrm>
            <a:off x="1932971" y="1417636"/>
            <a:ext cx="10195747" cy="4927945"/>
          </a:xfrm>
          <a:prstGeom prst="rect">
            <a:avLst/>
          </a:prstGeom>
        </p:spPr>
      </p:pic>
    </p:spTree>
    <p:extLst>
      <p:ext uri="{BB962C8B-B14F-4D97-AF65-F5344CB8AC3E}">
        <p14:creationId xmlns:p14="http://schemas.microsoft.com/office/powerpoint/2010/main" val="67013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CCA320C-F01D-45C9-AF71-F47DB7362377}"/>
              </a:ext>
            </a:extLst>
          </p:cNvPr>
          <p:cNvPicPr>
            <a:picLocks noChangeAspect="1"/>
          </p:cNvPicPr>
          <p:nvPr/>
        </p:nvPicPr>
        <p:blipFill>
          <a:blip r:embed="rId2"/>
          <a:stretch>
            <a:fillRect/>
          </a:stretch>
        </p:blipFill>
        <p:spPr>
          <a:xfrm>
            <a:off x="1485900" y="685800"/>
            <a:ext cx="10126860" cy="4042205"/>
          </a:xfrm>
          <a:prstGeom prst="rect">
            <a:avLst/>
          </a:prstGeom>
        </p:spPr>
      </p:pic>
    </p:spTree>
    <p:extLst>
      <p:ext uri="{BB962C8B-B14F-4D97-AF65-F5344CB8AC3E}">
        <p14:creationId xmlns:p14="http://schemas.microsoft.com/office/powerpoint/2010/main" val="148304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FD6DBAE2-1C95-4501-81E9-A057422E4DEB}"/>
              </a:ext>
            </a:extLst>
          </p:cNvPr>
          <p:cNvPicPr>
            <a:picLocks noGrp="1" noChangeAspect="1"/>
          </p:cNvPicPr>
          <p:nvPr>
            <p:ph idx="1"/>
          </p:nvPr>
        </p:nvPicPr>
        <p:blipFill>
          <a:blip r:embed="rId2"/>
          <a:stretch>
            <a:fillRect/>
          </a:stretch>
        </p:blipFill>
        <p:spPr>
          <a:xfrm>
            <a:off x="1701924" y="1556792"/>
            <a:ext cx="9951507" cy="3096344"/>
          </a:xfrm>
          <a:prstGeom prst="rect">
            <a:avLst/>
          </a:prstGeom>
        </p:spPr>
      </p:pic>
    </p:spTree>
    <p:extLst>
      <p:ext uri="{BB962C8B-B14F-4D97-AF65-F5344CB8AC3E}">
        <p14:creationId xmlns:p14="http://schemas.microsoft.com/office/powerpoint/2010/main" val="302703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707CA239-7C16-4F83-B817-7C0532ACC7AF}"/>
              </a:ext>
            </a:extLst>
          </p:cNvPr>
          <p:cNvPicPr>
            <a:picLocks noGrp="1" noChangeAspect="1"/>
          </p:cNvPicPr>
          <p:nvPr>
            <p:ph idx="1"/>
          </p:nvPr>
        </p:nvPicPr>
        <p:blipFill>
          <a:blip r:embed="rId2"/>
          <a:stretch>
            <a:fillRect/>
          </a:stretch>
        </p:blipFill>
        <p:spPr>
          <a:xfrm>
            <a:off x="1845940" y="1484784"/>
            <a:ext cx="9942982" cy="3724072"/>
          </a:xfrm>
          <a:prstGeom prst="rect">
            <a:avLst/>
          </a:prstGeom>
        </p:spPr>
      </p:pic>
    </p:spTree>
    <p:extLst>
      <p:ext uri="{BB962C8B-B14F-4D97-AF65-F5344CB8AC3E}">
        <p14:creationId xmlns:p14="http://schemas.microsoft.com/office/powerpoint/2010/main" val="362859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6718D09-EF3B-484C-9093-D2A09EB4ACBA}"/>
              </a:ext>
            </a:extLst>
          </p:cNvPr>
          <p:cNvPicPr>
            <a:picLocks noChangeAspect="1"/>
          </p:cNvPicPr>
          <p:nvPr/>
        </p:nvPicPr>
        <p:blipFill>
          <a:blip r:embed="rId2"/>
          <a:stretch>
            <a:fillRect/>
          </a:stretch>
        </p:blipFill>
        <p:spPr>
          <a:xfrm>
            <a:off x="1845940" y="1196752"/>
            <a:ext cx="7776864" cy="4842198"/>
          </a:xfrm>
          <a:prstGeom prst="rect">
            <a:avLst/>
          </a:prstGeom>
        </p:spPr>
      </p:pic>
      <p:sp>
        <p:nvSpPr>
          <p:cNvPr id="3" name="文本框 2">
            <a:extLst>
              <a:ext uri="{FF2B5EF4-FFF2-40B4-BE49-F238E27FC236}">
                <a16:creationId xmlns:a16="http://schemas.microsoft.com/office/drawing/2014/main" id="{340E6365-388D-4A6C-A2A8-CDA104A29CEE}"/>
              </a:ext>
            </a:extLst>
          </p:cNvPr>
          <p:cNvSpPr txBox="1"/>
          <p:nvPr/>
        </p:nvSpPr>
        <p:spPr>
          <a:xfrm>
            <a:off x="1629916" y="634384"/>
            <a:ext cx="2319866" cy="369332"/>
          </a:xfrm>
          <a:prstGeom prst="rect">
            <a:avLst/>
          </a:prstGeom>
          <a:noFill/>
        </p:spPr>
        <p:txBody>
          <a:bodyPr wrap="none" rtlCol="0">
            <a:spAutoFit/>
          </a:bodyPr>
          <a:lstStyle/>
          <a:p>
            <a:r>
              <a:rPr lang="en-US" altLang="zh-CN" dirty="0"/>
              <a:t>CT</a:t>
            </a:r>
            <a:r>
              <a:rPr lang="zh-CN" altLang="en-US" dirty="0"/>
              <a:t>的求解效率极高。</a:t>
            </a:r>
          </a:p>
        </p:txBody>
      </p:sp>
    </p:spTree>
    <p:extLst>
      <p:ext uri="{BB962C8B-B14F-4D97-AF65-F5344CB8AC3E}">
        <p14:creationId xmlns:p14="http://schemas.microsoft.com/office/powerpoint/2010/main" val="148093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6AD8BE7-88CE-436A-B498-21F2D8012871}"/>
              </a:ext>
            </a:extLst>
          </p:cNvPr>
          <p:cNvSpPr/>
          <p:nvPr/>
        </p:nvSpPr>
        <p:spPr>
          <a:xfrm>
            <a:off x="1341884" y="548680"/>
            <a:ext cx="9073008" cy="3024336"/>
          </a:xfrm>
          <a:prstGeom prst="rect">
            <a:avLst/>
          </a:prstGeom>
        </p:spPr>
        <p:txBody>
          <a:bodyPr wrap="square">
            <a:spAutoFit/>
          </a:bodyPr>
          <a:lstStyle/>
          <a:p>
            <a:pPr algn="just">
              <a:lnSpc>
                <a:spcPct val="150000"/>
              </a:lnSpc>
              <a:spcAft>
                <a:spcPts val="0"/>
              </a:spcAft>
            </a:pPr>
            <a:r>
              <a:rPr lang="en-US" altLang="zh-CN" b="1" dirty="0">
                <a:latin typeface="Times New Roman" panose="02020603050405020304" pitchFamily="18" charset="0"/>
              </a:rPr>
              <a:t>CSP</a:t>
            </a:r>
            <a:r>
              <a:rPr lang="zh-CN" altLang="en-US" b="1" dirty="0">
                <a:latin typeface="Times New Roman" panose="02020603050405020304" pitchFamily="18" charset="0"/>
              </a:rPr>
              <a:t>定义：</a:t>
            </a:r>
            <a:endParaRPr lang="en-US" altLang="zh-CN" b="1" dirty="0">
              <a:latin typeface="Times New Roman" panose="02020603050405020304" pitchFamily="18" charset="0"/>
            </a:endParaRPr>
          </a:p>
          <a:p>
            <a:pPr algn="just">
              <a:lnSpc>
                <a:spcPct val="150000"/>
              </a:lnSpc>
              <a:spcAft>
                <a:spcPts val="0"/>
              </a:spcAft>
            </a:pPr>
            <a:r>
              <a:rPr lang="en-US" altLang="zh-CN" b="1" dirty="0">
                <a:latin typeface="Times New Roman" panose="02020603050405020304" pitchFamily="18" charset="0"/>
              </a:rPr>
              <a:t>	</a:t>
            </a:r>
            <a:r>
              <a:rPr lang="zh-CN" altLang="zh-CN" dirty="0">
                <a:latin typeface="Times New Roman" panose="02020603050405020304" pitchFamily="18" charset="0"/>
              </a:rPr>
              <a:t>一个约束满足问题</a:t>
            </a:r>
            <a:r>
              <a:rPr lang="en-US" altLang="zh-CN" dirty="0">
                <a:latin typeface="Times New Roman" panose="02020603050405020304" pitchFamily="18" charset="0"/>
              </a:rPr>
              <a:t>CSP</a:t>
            </a:r>
            <a:r>
              <a:rPr lang="zh-CN" altLang="zh-CN" dirty="0">
                <a:latin typeface="Times New Roman" panose="02020603050405020304" pitchFamily="18" charset="0"/>
              </a:rPr>
              <a:t>（</a:t>
            </a:r>
            <a:r>
              <a:rPr lang="en-US" altLang="zh-CN" dirty="0">
                <a:latin typeface="Times New Roman" panose="02020603050405020304" pitchFamily="18" charset="0"/>
              </a:rPr>
              <a:t>Constraint Satisfaction Problem</a:t>
            </a:r>
            <a:r>
              <a:rPr lang="zh-CN" altLang="zh-CN" dirty="0">
                <a:latin typeface="Times New Roman" panose="02020603050405020304" pitchFamily="18" charset="0"/>
              </a:rPr>
              <a:t>） 可以定义为一个三元组（</a:t>
            </a:r>
            <a:r>
              <a:rPr lang="en-US" altLang="zh-CN" i="1" dirty="0">
                <a:latin typeface="Times New Roman" panose="02020603050405020304" pitchFamily="18" charset="0"/>
              </a:rPr>
              <a:t>X</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i="1" dirty="0">
                <a:latin typeface="Times New Roman" panose="02020603050405020304" pitchFamily="18" charset="0"/>
              </a:rPr>
              <a:t>C</a:t>
            </a:r>
            <a:r>
              <a:rPr lang="zh-CN" altLang="zh-CN" dirty="0">
                <a:latin typeface="Times New Roman" panose="02020603050405020304" pitchFamily="18" charset="0"/>
              </a:rPr>
              <a:t>），其中，</a:t>
            </a:r>
            <a:r>
              <a:rPr lang="en-US" altLang="zh-CN" i="1" dirty="0">
                <a:latin typeface="Times New Roman" panose="02020603050405020304" pitchFamily="18" charset="0"/>
              </a:rPr>
              <a:t>X</a:t>
            </a:r>
            <a:r>
              <a:rPr lang="zh-CN" altLang="zh-CN" dirty="0">
                <a:latin typeface="Times New Roman" panose="02020603050405020304" pitchFamily="18" charset="0"/>
              </a:rPr>
              <a:t>为变量的有限集合，</a:t>
            </a:r>
            <a:r>
              <a:rPr lang="en-US" altLang="zh-CN" i="1" dirty="0">
                <a:latin typeface="Times New Roman" panose="02020603050405020304" pitchFamily="18" charset="0"/>
              </a:rPr>
              <a:t>D</a:t>
            </a:r>
            <a:r>
              <a:rPr lang="zh-CN" altLang="zh-CN" dirty="0">
                <a:latin typeface="Times New Roman" panose="02020603050405020304" pitchFamily="18" charset="0"/>
              </a:rPr>
              <a:t>为论域的集合，</a:t>
            </a:r>
            <a:r>
              <a:rPr lang="en-US" altLang="zh-CN" i="1" dirty="0">
                <a:latin typeface="Times New Roman" panose="02020603050405020304" pitchFamily="18" charset="0"/>
              </a:rPr>
              <a:t>C</a:t>
            </a:r>
            <a:r>
              <a:rPr lang="zh-CN" altLang="zh-CN" dirty="0">
                <a:latin typeface="Times New Roman" panose="02020603050405020304" pitchFamily="18" charset="0"/>
              </a:rPr>
              <a:t>为约束的有限集合。</a:t>
            </a:r>
            <a:endParaRPr lang="en-US" altLang="zh-CN" dirty="0">
              <a:latin typeface="Times New Roman" panose="02020603050405020304" pitchFamily="18" charset="0"/>
            </a:endParaRPr>
          </a:p>
          <a:p>
            <a:pPr algn="just">
              <a:lnSpc>
                <a:spcPct val="150000"/>
              </a:lnSpc>
              <a:spcAft>
                <a:spcPts val="0"/>
              </a:spcAft>
            </a:pPr>
            <a:r>
              <a:rPr lang="en-US" altLang="zh-CN" dirty="0">
                <a:latin typeface="Times New Roman" panose="02020603050405020304" pitchFamily="18" charset="0"/>
              </a:rPr>
              <a:t>	</a:t>
            </a:r>
            <a:r>
              <a:rPr lang="zh-CN" altLang="zh-CN" dirty="0">
                <a:latin typeface="Times New Roman" panose="02020603050405020304" pitchFamily="18" charset="0"/>
              </a:rPr>
              <a:t>每一个论域</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x</a:t>
            </a:r>
            <a:r>
              <a:rPr lang="en-US" altLang="zh-CN" i="1" baseline="-25000" dirty="0">
                <a:latin typeface="Times New Roman" panose="02020603050405020304" pitchFamily="18" charset="0"/>
              </a:rPr>
              <a:t>i</a:t>
            </a:r>
            <a:r>
              <a:rPr lang="en-US" altLang="zh-CN" dirty="0">
                <a:latin typeface="Times New Roman" panose="02020603050405020304" pitchFamily="18" charset="0"/>
              </a:rPr>
              <a:t>) </a:t>
            </a:r>
            <a:r>
              <a:rPr lang="en-US" altLang="zh-CN" dirty="0">
                <a:latin typeface="宋体" panose="02010600030101010101" pitchFamily="2" charset="-122"/>
              </a:rPr>
              <a:t>∈</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zh-CN" altLang="zh-CN" dirty="0">
                <a:latin typeface="Times New Roman" panose="02020603050405020304" pitchFamily="18" charset="0"/>
              </a:rPr>
              <a:t>表示变量</a:t>
            </a:r>
            <a:r>
              <a:rPr lang="en-US" altLang="zh-CN" i="1" dirty="0">
                <a:latin typeface="Times New Roman" panose="02020603050405020304" pitchFamily="18" charset="0"/>
              </a:rPr>
              <a:t>x</a:t>
            </a:r>
            <a:r>
              <a:rPr lang="en-US" altLang="zh-CN" i="1" baseline="-25000" dirty="0">
                <a:latin typeface="Times New Roman" panose="02020603050405020304" pitchFamily="18" charset="0"/>
              </a:rPr>
              <a:t>i</a:t>
            </a:r>
            <a:r>
              <a:rPr lang="zh-CN" altLang="zh-CN" dirty="0">
                <a:latin typeface="Times New Roman" panose="02020603050405020304" pitchFamily="18" charset="0"/>
              </a:rPr>
              <a:t>的当前论域，即，</a:t>
            </a:r>
            <a:r>
              <a:rPr lang="en-US" altLang="zh-CN" i="1" dirty="0">
                <a:latin typeface="Times New Roman" panose="02020603050405020304" pitchFamily="18" charset="0"/>
              </a:rPr>
              <a:t>x</a:t>
            </a:r>
            <a:r>
              <a:rPr lang="en-US" altLang="zh-CN" i="1" baseline="-25000" dirty="0">
                <a:latin typeface="Times New Roman" panose="02020603050405020304" pitchFamily="18" charset="0"/>
              </a:rPr>
              <a:t>i</a:t>
            </a:r>
            <a:r>
              <a:rPr lang="zh-CN" altLang="zh-CN" dirty="0">
                <a:latin typeface="Times New Roman" panose="02020603050405020304" pitchFamily="18" charset="0"/>
              </a:rPr>
              <a:t>的有效值的集合。</a:t>
            </a:r>
            <a:endParaRPr lang="en-US" altLang="zh-CN" dirty="0">
              <a:latin typeface="Times New Roman" panose="02020603050405020304" pitchFamily="18" charset="0"/>
            </a:endParaRPr>
          </a:p>
          <a:p>
            <a:pPr algn="just">
              <a:lnSpc>
                <a:spcPct val="150000"/>
              </a:lnSpc>
              <a:spcAft>
                <a:spcPts val="0"/>
              </a:spcAft>
            </a:pPr>
            <a:r>
              <a:rPr lang="en-US" altLang="zh-CN" dirty="0">
                <a:latin typeface="Times New Roman" panose="02020603050405020304" pitchFamily="18" charset="0"/>
              </a:rPr>
              <a:t>	</a:t>
            </a:r>
            <a:r>
              <a:rPr lang="zh-CN" altLang="zh-CN" dirty="0">
                <a:latin typeface="Times New Roman" panose="02020603050405020304" pitchFamily="18" charset="0"/>
              </a:rPr>
              <a:t>每一个约束</a:t>
            </a:r>
            <a:r>
              <a:rPr lang="en-US" altLang="zh-CN" i="1" dirty="0" err="1">
                <a:latin typeface="Times New Roman" panose="02020603050405020304" pitchFamily="18" charset="0"/>
              </a:rPr>
              <a:t>c</a:t>
            </a:r>
            <a:r>
              <a:rPr lang="en-US" altLang="zh-CN" dirty="0" err="1">
                <a:latin typeface="宋体" panose="02010600030101010101" pitchFamily="2" charset="-122"/>
              </a:rPr>
              <a:t>∈</a:t>
            </a:r>
            <a:r>
              <a:rPr lang="en-US" altLang="zh-CN" i="1" dirty="0" err="1">
                <a:latin typeface="Times New Roman" panose="02020603050405020304" pitchFamily="18" charset="0"/>
              </a:rPr>
              <a:t>C</a:t>
            </a:r>
            <a:r>
              <a:rPr lang="zh-CN" altLang="zh-CN" dirty="0">
                <a:latin typeface="Times New Roman" panose="02020603050405020304" pitchFamily="18" charset="0"/>
              </a:rPr>
              <a:t>包括了一个</a:t>
            </a:r>
            <a:r>
              <a:rPr lang="en-US" altLang="zh-CN" i="1" dirty="0">
                <a:latin typeface="Times New Roman" panose="02020603050405020304" pitchFamily="18" charset="0"/>
              </a:rPr>
              <a:t>X</a:t>
            </a:r>
            <a:r>
              <a:rPr lang="zh-CN" altLang="zh-CN" dirty="0">
                <a:latin typeface="Times New Roman" panose="02020603050405020304" pitchFamily="18" charset="0"/>
              </a:rPr>
              <a:t>的子集，称为</a:t>
            </a:r>
            <a:r>
              <a:rPr lang="en-US" altLang="zh-CN" i="1" dirty="0">
                <a:latin typeface="Times New Roman" panose="02020603050405020304" pitchFamily="18" charset="0"/>
              </a:rPr>
              <a:t>c</a:t>
            </a:r>
            <a:r>
              <a:rPr lang="zh-CN" altLang="zh-CN" dirty="0">
                <a:latin typeface="Times New Roman" panose="02020603050405020304" pitchFamily="18" charset="0"/>
              </a:rPr>
              <a:t>的范围，记作：</a:t>
            </a:r>
            <a:r>
              <a:rPr lang="en-US" altLang="zh-CN" i="1" dirty="0" err="1">
                <a:latin typeface="Times New Roman" panose="02020603050405020304" pitchFamily="18" charset="0"/>
              </a:rPr>
              <a:t>scp</a:t>
            </a:r>
            <a:r>
              <a:rPr lang="en-US" altLang="zh-CN" dirty="0">
                <a:latin typeface="Times New Roman" panose="02020603050405020304" pitchFamily="18" charset="0"/>
              </a:rPr>
              <a:t>(</a:t>
            </a:r>
            <a:r>
              <a:rPr lang="en-US" altLang="zh-CN" i="1" dirty="0">
                <a:latin typeface="Times New Roman" panose="02020603050405020304" pitchFamily="18" charset="0"/>
              </a:rPr>
              <a:t>c</a:t>
            </a:r>
            <a:r>
              <a:rPr lang="en-US" altLang="zh-CN" dirty="0">
                <a:latin typeface="Times New Roman" panose="02020603050405020304" pitchFamily="18" charset="0"/>
              </a:rPr>
              <a:t>)</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algn="just">
              <a:lnSpc>
                <a:spcPct val="150000"/>
              </a:lnSpc>
              <a:spcAft>
                <a:spcPts val="0"/>
              </a:spcAft>
            </a:pPr>
            <a:r>
              <a:rPr lang="en-US" altLang="zh-CN" dirty="0">
                <a:latin typeface="Times New Roman" panose="02020603050405020304" pitchFamily="18" charset="0"/>
              </a:rPr>
              <a:t>	</a:t>
            </a:r>
            <a:r>
              <a:rPr lang="zh-CN" altLang="zh-CN" dirty="0">
                <a:latin typeface="Times New Roman" panose="02020603050405020304" pitchFamily="18" charset="0"/>
              </a:rPr>
              <a:t>每个约束和一个关系相关，记作</a:t>
            </a:r>
            <a:r>
              <a:rPr lang="en-US" altLang="zh-CN" i="1" dirty="0" err="1">
                <a:latin typeface="Times New Roman" panose="02020603050405020304" pitchFamily="18" charset="0"/>
              </a:rPr>
              <a:t>rel</a:t>
            </a:r>
            <a:r>
              <a:rPr lang="en-US" altLang="zh-CN" dirty="0">
                <a:latin typeface="Times New Roman" panose="02020603050405020304" pitchFamily="18" charset="0"/>
              </a:rPr>
              <a:t>(</a:t>
            </a:r>
            <a:r>
              <a:rPr lang="en-US" altLang="zh-CN" i="1" dirty="0">
                <a:latin typeface="Times New Roman" panose="02020603050405020304" pitchFamily="18" charset="0"/>
              </a:rPr>
              <a:t>c</a:t>
            </a:r>
            <a:r>
              <a:rPr lang="en-US" altLang="zh-CN" dirty="0">
                <a:latin typeface="Times New Roman" panose="02020603050405020304" pitchFamily="18" charset="0"/>
              </a:rPr>
              <a:t>)</a:t>
            </a:r>
            <a:r>
              <a:rPr lang="zh-CN" altLang="zh-CN" dirty="0">
                <a:latin typeface="Times New Roman" panose="02020603050405020304" pitchFamily="18" charset="0"/>
              </a:rPr>
              <a:t>，这个关系详细表明了</a:t>
            </a:r>
            <a:r>
              <a:rPr lang="en-US" altLang="zh-CN" i="1" dirty="0" err="1">
                <a:latin typeface="Times New Roman" panose="02020603050405020304" pitchFamily="18" charset="0"/>
              </a:rPr>
              <a:t>scp</a:t>
            </a:r>
            <a:r>
              <a:rPr lang="en-US" altLang="zh-CN" dirty="0">
                <a:latin typeface="Times New Roman" panose="02020603050405020304" pitchFamily="18" charset="0"/>
              </a:rPr>
              <a:t>(</a:t>
            </a:r>
            <a:r>
              <a:rPr lang="en-US" altLang="zh-CN" i="1" dirty="0">
                <a:latin typeface="Times New Roman" panose="02020603050405020304" pitchFamily="18" charset="0"/>
              </a:rPr>
              <a:t>c</a:t>
            </a:r>
            <a:r>
              <a:rPr lang="en-US" altLang="zh-CN" dirty="0">
                <a:latin typeface="Times New Roman" panose="02020603050405020304" pitchFamily="18" charset="0"/>
              </a:rPr>
              <a:t>)</a:t>
            </a:r>
            <a:r>
              <a:rPr lang="zh-CN" altLang="zh-CN" dirty="0">
                <a:latin typeface="Times New Roman" panose="02020603050405020304" pitchFamily="18" charset="0"/>
              </a:rPr>
              <a:t>的变量的值之间的哪些组合是被这个约束允许的。</a:t>
            </a:r>
            <a:endParaRPr lang="zh-CN" altLang="zh-CN" sz="1200" dirty="0">
              <a:latin typeface="Times New Roman" panose="02020603050405020304" pitchFamily="18" charset="0"/>
            </a:endParaRPr>
          </a:p>
        </p:txBody>
      </p:sp>
    </p:spTree>
    <p:extLst>
      <p:ext uri="{BB962C8B-B14F-4D97-AF65-F5344CB8AC3E}">
        <p14:creationId xmlns:p14="http://schemas.microsoft.com/office/powerpoint/2010/main" val="53073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B661D0-6150-44B7-A3F4-6BC481B0161A}"/>
              </a:ext>
            </a:extLst>
          </p:cNvPr>
          <p:cNvSpPr/>
          <p:nvPr/>
        </p:nvSpPr>
        <p:spPr>
          <a:xfrm>
            <a:off x="1197868" y="692696"/>
            <a:ext cx="1531188" cy="369332"/>
          </a:xfrm>
          <a:prstGeom prst="rect">
            <a:avLst/>
          </a:prstGeom>
        </p:spPr>
        <p:txBody>
          <a:bodyPr wrap="none">
            <a:spAutoFit/>
          </a:bodyPr>
          <a:lstStyle/>
          <a:p>
            <a:r>
              <a:rPr lang="zh-CN" altLang="en-US" dirty="0">
                <a:latin typeface="Arial" panose="020B0604020202020204" pitchFamily="34" charset="0"/>
                <a:sym typeface="Arial" panose="020B0604020202020204" pitchFamily="34" charset="0"/>
              </a:rPr>
              <a:t>相容性推理   </a:t>
            </a:r>
            <a:endParaRPr lang="en-US" altLang="zh-CN" dirty="0">
              <a:latin typeface="Arial" panose="020B0604020202020204" pitchFamily="34" charset="0"/>
              <a:sym typeface="Arial" panose="020B0604020202020204" pitchFamily="34" charset="0"/>
            </a:endParaRPr>
          </a:p>
        </p:txBody>
      </p:sp>
      <p:sp>
        <p:nvSpPr>
          <p:cNvPr id="3" name="文本框 2">
            <a:extLst>
              <a:ext uri="{FF2B5EF4-FFF2-40B4-BE49-F238E27FC236}">
                <a16:creationId xmlns:a16="http://schemas.microsoft.com/office/drawing/2014/main" id="{8AF4F278-AADA-4020-B3FE-8328B6B6637A}"/>
              </a:ext>
            </a:extLst>
          </p:cNvPr>
          <p:cNvSpPr txBox="1"/>
          <p:nvPr/>
        </p:nvSpPr>
        <p:spPr>
          <a:xfrm>
            <a:off x="1963462" y="1484784"/>
            <a:ext cx="1107996" cy="369332"/>
          </a:xfrm>
          <a:prstGeom prst="rect">
            <a:avLst/>
          </a:prstGeom>
          <a:noFill/>
        </p:spPr>
        <p:txBody>
          <a:bodyPr wrap="square" rtlCol="0">
            <a:spAutoFit/>
          </a:bodyPr>
          <a:lstStyle/>
          <a:p>
            <a:r>
              <a:rPr lang="zh-CN" altLang="en-US" dirty="0"/>
              <a:t>正则约束</a:t>
            </a:r>
          </a:p>
        </p:txBody>
      </p:sp>
      <p:sp>
        <p:nvSpPr>
          <p:cNvPr id="4" name="文本框 3">
            <a:extLst>
              <a:ext uri="{FF2B5EF4-FFF2-40B4-BE49-F238E27FC236}">
                <a16:creationId xmlns:a16="http://schemas.microsoft.com/office/drawing/2014/main" id="{DCAC950D-1BFB-4FB8-80AA-6ECF67E5995D}"/>
              </a:ext>
            </a:extLst>
          </p:cNvPr>
          <p:cNvSpPr txBox="1"/>
          <p:nvPr/>
        </p:nvSpPr>
        <p:spPr>
          <a:xfrm>
            <a:off x="1485900" y="2780928"/>
            <a:ext cx="9417963" cy="369332"/>
          </a:xfrm>
          <a:prstGeom prst="rect">
            <a:avLst/>
          </a:prstGeom>
          <a:noFill/>
        </p:spPr>
        <p:txBody>
          <a:bodyPr wrap="none" rtlCol="0">
            <a:spAutoFit/>
          </a:bodyPr>
          <a:lstStyle/>
          <a:p>
            <a:r>
              <a:rPr lang="zh-CN" altLang="en-US" dirty="0"/>
              <a:t>正则约束限定了一个变量序列的模式，在很多领域，如排版问题，匹配问题等领域非常有用</a:t>
            </a:r>
          </a:p>
        </p:txBody>
      </p:sp>
    </p:spTree>
    <p:extLst>
      <p:ext uri="{BB962C8B-B14F-4D97-AF65-F5344CB8AC3E}">
        <p14:creationId xmlns:p14="http://schemas.microsoft.com/office/powerpoint/2010/main" val="47886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69919" y="3371865"/>
            <a:ext cx="8164608" cy="1701357"/>
          </a:xfrm>
          <a:prstGeom prst="rect">
            <a:avLst/>
          </a:prstGeom>
        </p:spPr>
      </p:pic>
      <p:sp>
        <p:nvSpPr>
          <p:cNvPr id="5" name="文本框 4"/>
          <p:cNvSpPr txBox="1"/>
          <p:nvPr/>
        </p:nvSpPr>
        <p:spPr>
          <a:xfrm>
            <a:off x="1485900" y="1196752"/>
            <a:ext cx="9492499" cy="922705"/>
          </a:xfrm>
          <a:prstGeom prst="rect">
            <a:avLst/>
          </a:prstGeom>
          <a:noFill/>
        </p:spPr>
        <p:txBody>
          <a:bodyPr wrap="none" rtlCol="0">
            <a:spAutoFit/>
          </a:bodyPr>
          <a:lstStyle/>
          <a:p>
            <a:pPr algn="l"/>
            <a:r>
              <a:rPr lang="en-US" altLang="zh-CN" sz="1799" dirty="0"/>
              <a:t>a regular constraint is a global constraint on a fixed-length se-</a:t>
            </a:r>
            <a:r>
              <a:rPr lang="en-US" altLang="zh-CN" sz="1799" dirty="0" err="1"/>
              <a:t>quence</a:t>
            </a:r>
            <a:r>
              <a:rPr lang="en-US" altLang="zh-CN" sz="1799" dirty="0"/>
              <a:t> of finite-domain</a:t>
            </a:r>
          </a:p>
          <a:p>
            <a:pPr algn="l"/>
            <a:r>
              <a:rPr lang="en-US" altLang="zh-CN" sz="1799" dirty="0"/>
              <a:t> variables requiring that the corresponding sequence of values taken by these variables </a:t>
            </a:r>
          </a:p>
          <a:p>
            <a:pPr algn="l"/>
            <a:r>
              <a:rPr lang="en-US" altLang="zh-CN" sz="1799" dirty="0"/>
              <a:t>belong to a given regular language.</a:t>
            </a:r>
            <a:endParaRPr lang="zh-CN" altLang="en-US" sz="1799"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3294" y="995679"/>
            <a:ext cx="7211087" cy="1198568"/>
          </a:xfrm>
          <a:prstGeom prst="rect">
            <a:avLst/>
          </a:prstGeom>
          <a:noFill/>
        </p:spPr>
        <p:txBody>
          <a:bodyPr wrap="square" rtlCol="0" anchor="t">
            <a:spAutoFit/>
          </a:bodyPr>
          <a:lstStyle/>
          <a:p>
            <a:r>
              <a:rPr lang="zh-CN" altLang="en-US" sz="1799"/>
              <a:t>一个DFA有有穷个状态（state），主要分为三种状态：</a:t>
            </a:r>
          </a:p>
          <a:p>
            <a:r>
              <a:rPr lang="zh-CN" altLang="en-US" sz="1799"/>
              <a:t>初始状态（initial state）：自动机开始的状态</a:t>
            </a:r>
            <a:r>
              <a:rPr lang="en-US" altLang="zh-CN" sz="1799"/>
              <a:t>,</a:t>
            </a:r>
            <a:r>
              <a:rPr lang="zh-CN" altLang="en-US" sz="1799"/>
              <a:t>只有一个；</a:t>
            </a:r>
          </a:p>
          <a:p>
            <a:r>
              <a:rPr lang="zh-CN" altLang="en-US" sz="1799"/>
              <a:t>终止状态（final state）：一个DFA至少有一个终止状态；</a:t>
            </a:r>
          </a:p>
          <a:p>
            <a:r>
              <a:rPr lang="zh-CN" altLang="en-US" sz="1799"/>
              <a:t>中间状态。</a:t>
            </a:r>
          </a:p>
        </p:txBody>
      </p:sp>
      <p:sp>
        <p:nvSpPr>
          <p:cNvPr id="3" name="文本框 2"/>
          <p:cNvSpPr txBox="1"/>
          <p:nvPr/>
        </p:nvSpPr>
        <p:spPr>
          <a:xfrm>
            <a:off x="1463293" y="2893834"/>
            <a:ext cx="7432644" cy="2583777"/>
          </a:xfrm>
          <a:prstGeom prst="rect">
            <a:avLst/>
          </a:prstGeom>
          <a:noFill/>
        </p:spPr>
        <p:txBody>
          <a:bodyPr wrap="square" rtlCol="0" anchor="t">
            <a:spAutoFit/>
          </a:bodyPr>
          <a:lstStyle/>
          <a:p>
            <a:r>
              <a:rPr lang="zh-CN" altLang="en-US" sz="1799" dirty="0"/>
              <a:t>DFA的定义：（共5部分）</a:t>
            </a:r>
          </a:p>
          <a:p>
            <a:endParaRPr lang="zh-CN" altLang="en-US" sz="1799" dirty="0"/>
          </a:p>
          <a:p>
            <a:r>
              <a:rPr lang="zh-CN" altLang="en-US" sz="1799" dirty="0"/>
              <a:t>A = ( Σ, S, s0, F, N )</a:t>
            </a:r>
          </a:p>
          <a:p>
            <a:endParaRPr lang="zh-CN" altLang="en-US" sz="1799" dirty="0"/>
          </a:p>
          <a:p>
            <a:r>
              <a:rPr lang="zh-CN" altLang="en-US" sz="1799" dirty="0"/>
              <a:t>Σ: 输入字母表（alphabet），是一个输入字符的集合。</a:t>
            </a:r>
          </a:p>
          <a:p>
            <a:r>
              <a:rPr lang="zh-CN" altLang="en-US" sz="1799" dirty="0"/>
              <a:t>S：状态的集合</a:t>
            </a:r>
          </a:p>
          <a:p>
            <a:r>
              <a:rPr lang="zh-CN" altLang="en-US" sz="1799" dirty="0"/>
              <a:t>s0： 初始状态</a:t>
            </a:r>
          </a:p>
          <a:p>
            <a:r>
              <a:rPr lang="zh-CN" altLang="en-US" sz="1799" dirty="0"/>
              <a:t>F：终止状态集合 F ⊆ S</a:t>
            </a:r>
          </a:p>
          <a:p>
            <a:r>
              <a:rPr lang="zh-CN" altLang="en-US" sz="1799" dirty="0"/>
              <a:t>N：转换公式 N:S×Σ → 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82947" y="1630513"/>
            <a:ext cx="8139215" cy="2780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32214" y="1179146"/>
            <a:ext cx="4454635" cy="368204"/>
          </a:xfrm>
          <a:prstGeom prst="rect">
            <a:avLst/>
          </a:prstGeom>
          <a:noFill/>
        </p:spPr>
        <p:txBody>
          <a:bodyPr wrap="square" rtlCol="0" anchor="t">
            <a:spAutoFit/>
          </a:bodyPr>
          <a:lstStyle/>
          <a:p>
            <a:r>
              <a:rPr lang="zh-CN" altLang="en-US" sz="1799"/>
              <a:t>The Consistency Algorithm</a:t>
            </a:r>
          </a:p>
        </p:txBody>
      </p:sp>
      <p:sp>
        <p:nvSpPr>
          <p:cNvPr id="3" name="文本框 2"/>
          <p:cNvSpPr txBox="1"/>
          <p:nvPr/>
        </p:nvSpPr>
        <p:spPr>
          <a:xfrm>
            <a:off x="1845940" y="2204864"/>
            <a:ext cx="5841664" cy="646074"/>
          </a:xfrm>
          <a:prstGeom prst="rect">
            <a:avLst/>
          </a:prstGeom>
          <a:noFill/>
        </p:spPr>
        <p:txBody>
          <a:bodyPr wrap="none" rtlCol="0">
            <a:spAutoFit/>
          </a:bodyPr>
          <a:lstStyle/>
          <a:p>
            <a:r>
              <a:rPr lang="zh-CN" altLang="en-US" sz="1799" dirty="0"/>
              <a:t>相容性算法的整体思路是删除不可能形成</a:t>
            </a:r>
            <a:r>
              <a:rPr lang="en-US" altLang="zh-CN" sz="1799" dirty="0"/>
              <a:t>support</a:t>
            </a:r>
            <a:r>
              <a:rPr lang="zh-CN" altLang="en-US" sz="1799" dirty="0"/>
              <a:t>的值。</a:t>
            </a:r>
            <a:endParaRPr lang="en-US" altLang="zh-CN" sz="1799" dirty="0"/>
          </a:p>
          <a:p>
            <a:r>
              <a:rPr lang="zh-CN" altLang="en-US" sz="1799" dirty="0"/>
              <a:t>如果使用计算全部</a:t>
            </a:r>
            <a:r>
              <a:rPr lang="en-US" altLang="zh-CN" sz="1799" dirty="0"/>
              <a:t>support</a:t>
            </a:r>
            <a:r>
              <a:rPr lang="zh-CN" altLang="en-US" sz="1799" dirty="0"/>
              <a:t>的方式，会造成组合爆炸。</a:t>
            </a:r>
            <a:endParaRPr lang="en-US" altLang="zh-CN" sz="1799"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199" dirty="0"/>
              <a:t>GAC Algorithm —— Thoughts</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1197868" y="1417637"/>
                <a:ext cx="10848054" cy="4834901"/>
              </a:xfrm>
            </p:spPr>
            <p:txBody>
              <a:bodyPr>
                <a:normAutofit lnSpcReduction="10000"/>
              </a:bodyPr>
              <a:lstStyle/>
              <a:p>
                <a:pPr marL="0" indent="0">
                  <a:buNone/>
                </a:pPr>
                <a:endParaRPr lang="en-US" altLang="zh-CN" sz="2799" dirty="0">
                  <a:sym typeface="+mn-ea"/>
                </a:endParaRPr>
              </a:p>
              <a:p>
                <a:r>
                  <a:rPr lang="en-US" altLang="zh-CN" sz="2799" dirty="0">
                    <a:sym typeface="+mn-ea"/>
                  </a:rPr>
                  <a:t>A two-stage forward-backward exploration —— </a:t>
                </a:r>
                <a:r>
                  <a:rPr lang="en-US" altLang="zh-CN" sz="2799" dirty="0">
                    <a:solidFill>
                      <a:srgbClr val="FF0000"/>
                    </a:solidFill>
                    <a:sym typeface="+mn-ea"/>
                  </a:rPr>
                  <a:t>a layered directed multigraph</a:t>
                </a:r>
              </a:p>
              <a:p>
                <a:pPr marL="0" indent="0">
                  <a:buNone/>
                </a:pPr>
                <a:endParaRPr lang="en-US" altLang="zh-CN" sz="2799" dirty="0">
                  <a:sym typeface="+mn-ea"/>
                </a:endParaRPr>
              </a:p>
              <a:p>
                <a:r>
                  <a:rPr lang="en-US" altLang="zh-CN" sz="2799" dirty="0">
                    <a:solidFill>
                      <a:srgbClr val="FF0000"/>
                    </a:solidFill>
                    <a:sym typeface="+mn-ea"/>
                  </a:rPr>
                  <a:t>Forward Phase —— collecting</a:t>
                </a:r>
                <a:r>
                  <a:rPr lang="en-US" altLang="zh-CN" sz="2799" dirty="0">
                    <a:sym typeface="+mn-ea"/>
                  </a:rPr>
                  <a:t>:</a:t>
                </a:r>
              </a:p>
              <a:p>
                <a:pPr marL="0" indent="0">
                  <a:buNone/>
                </a:pPr>
                <a:r>
                  <a:rPr lang="en-US" altLang="zh-CN" sz="2799" dirty="0">
                    <a:sym typeface="+mn-ea"/>
                  </a:rPr>
                  <a:t>   candidate arcs are collected by reaching forward from the initial state</a:t>
                </a:r>
                <a14:m>
                  <m:oMath xmlns:m="http://schemas.openxmlformats.org/officeDocument/2006/math">
                    <m:sSub>
                      <m:sSubPr>
                        <m:ctrlPr>
                          <a:rPr lang="en-US" altLang="zh-CN" sz="2799" i="1">
                            <a:latin typeface="Cambria Math" panose="02040503050406030204" pitchFamily="18" charset="0"/>
                            <a:sym typeface="+mn-ea"/>
                          </a:rPr>
                        </m:ctrlPr>
                      </m:sSubPr>
                      <m:e>
                        <m:r>
                          <a:rPr lang="en-US" altLang="zh-CN" sz="2799" i="1">
                            <a:latin typeface="Cambria Math" panose="02040503050406030204" pitchFamily="18" charset="0"/>
                            <a:sym typeface="+mn-ea"/>
                          </a:rPr>
                          <m:t> </m:t>
                        </m:r>
                        <m:r>
                          <a:rPr lang="en-US" altLang="zh-CN" sz="2799" i="1">
                            <a:latin typeface="Cambria Math" panose="02040503050406030204" pitchFamily="18" charset="0"/>
                            <a:sym typeface="+mn-ea"/>
                          </a:rPr>
                          <m:t>𝑞</m:t>
                        </m:r>
                      </m:e>
                      <m:sub>
                        <m:r>
                          <a:rPr lang="en-US" altLang="zh-CN" sz="2799" i="1">
                            <a:latin typeface="Cambria Math" panose="02040503050406030204" pitchFamily="18" charset="0"/>
                            <a:sym typeface="+mn-ea"/>
                          </a:rPr>
                          <m:t>0</m:t>
                        </m:r>
                      </m:sub>
                    </m:sSub>
                  </m:oMath>
                </a14:m>
                <a:r>
                  <a:rPr lang="en-US" altLang="zh-CN" sz="2799" dirty="0">
                    <a:sym typeface="+mn-ea"/>
                  </a:rPr>
                  <a:t> in the first layer using the domains of the </a:t>
                </a:r>
                <a14:m>
                  <m:oMath xmlns:m="http://schemas.openxmlformats.org/officeDocument/2006/math">
                    <m:sSub>
                      <m:sSubPr>
                        <m:ctrlPr>
                          <a:rPr lang="en-US" altLang="zh-CN" sz="2799" i="1">
                            <a:latin typeface="Cambria Math" panose="02040503050406030204" pitchFamily="18" charset="0"/>
                            <a:sym typeface="+mn-ea"/>
                          </a:rPr>
                        </m:ctrlPr>
                      </m:sSubPr>
                      <m:e>
                        <m:r>
                          <a:rPr lang="en-US" altLang="zh-CN" sz="2799" i="1">
                            <a:latin typeface="Cambria Math" panose="02040503050406030204" pitchFamily="18" charset="0"/>
                            <a:sym typeface="+mn-ea"/>
                          </a:rPr>
                          <m:t>𝑥</m:t>
                        </m:r>
                      </m:e>
                      <m:sub>
                        <m:r>
                          <a:rPr lang="en-US" altLang="zh-CN" sz="2799" i="1">
                            <a:latin typeface="Cambria Math" panose="02040503050406030204" pitchFamily="18" charset="0"/>
                            <a:sym typeface="+mn-ea"/>
                          </a:rPr>
                          <m:t>𝑖</m:t>
                        </m:r>
                      </m:sub>
                    </m:sSub>
                  </m:oMath>
                </a14:m>
                <a:r>
                  <a:rPr lang="en-US" altLang="zh-CN" sz="2799" dirty="0">
                    <a:sym typeface="+mn-ea"/>
                  </a:rPr>
                  <a:t>’s</a:t>
                </a:r>
              </a:p>
              <a:p>
                <a:r>
                  <a:rPr lang="en-US" altLang="zh-CN" sz="2799" dirty="0">
                    <a:solidFill>
                      <a:srgbClr val="FF0000"/>
                    </a:solidFill>
                    <a:sym typeface="+mn-ea"/>
                  </a:rPr>
                  <a:t>Backward Phase —— validate</a:t>
                </a:r>
                <a:r>
                  <a:rPr lang="en-US" altLang="zh-CN" sz="2799" dirty="0">
                    <a:sym typeface="+mn-ea"/>
                  </a:rPr>
                  <a:t>:</a:t>
                </a:r>
              </a:p>
              <a:p>
                <a:pPr marL="0" indent="0">
                  <a:buNone/>
                </a:pPr>
                <a:r>
                  <a:rPr lang="en-US" altLang="zh-CN" sz="2799" dirty="0">
                    <a:sym typeface="+mn-ea"/>
                  </a:rPr>
                  <a:t>  arcs collected during the first phase are only kept if they can be reached backward from a state of F in the last layer.</a:t>
                </a:r>
              </a:p>
              <a:p>
                <a:pPr marL="0" indent="0">
                  <a:buNone/>
                </a:pPr>
                <a:endParaRPr lang="en-US" altLang="zh-CN" sz="2799" dirty="0">
                  <a:sym typeface="+mn-ea"/>
                </a:endParaRPr>
              </a:p>
              <a:p>
                <a:pPr marL="0" indent="0">
                  <a:buNone/>
                </a:pPr>
                <a:endParaRPr lang="en-US" altLang="zh-CN" sz="2799" dirty="0">
                  <a:sym typeface="+mn-ea"/>
                </a:endParaRP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1197868" y="1417637"/>
                <a:ext cx="10848054" cy="4834901"/>
              </a:xfrm>
              <a:blipFill>
                <a:blip r:embed="rId2"/>
                <a:stretch>
                  <a:fillRect l="-1349" r="-28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199" dirty="0">
                <a:sym typeface="+mn-ea"/>
              </a:rPr>
              <a:t>GAC  Algorithm —— Data  Structures</a:t>
            </a:r>
            <a:endParaRPr lang="en-US" altLang="zh-CN" sz="3199"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1197868" y="1556792"/>
                <a:ext cx="10848054" cy="4852676"/>
              </a:xfrm>
            </p:spPr>
            <p:txBody>
              <a:bodyPr>
                <a:normAutofit lnSpcReduction="10000"/>
              </a:bodyPr>
              <a:lstStyle/>
              <a:p>
                <a:r>
                  <a:rPr lang="en-US" altLang="zh-CN" sz="2799" dirty="0">
                    <a:solidFill>
                      <a:srgbClr val="FF0000"/>
                    </a:solidFill>
                    <a:sym typeface="+mn-ea"/>
                  </a:rPr>
                  <a:t>A layered directed multigraph </a:t>
                </a:r>
                <a:r>
                  <a:rPr lang="en-US" altLang="zh-CN" sz="2799" dirty="0">
                    <a:sym typeface="+mn-ea"/>
                  </a:rPr>
                  <a:t>( </a:t>
                </a:r>
                <a14:m>
                  <m:oMath xmlns:m="http://schemas.openxmlformats.org/officeDocument/2006/math">
                    <m:sSup>
                      <m:sSupPr>
                        <m:ctrlPr>
                          <a:rPr lang="en-US" altLang="zh-CN" sz="2799" i="1">
                            <a:latin typeface="Cambria Math" panose="02040503050406030204" pitchFamily="18" charset="0"/>
                            <a:sym typeface="+mn-ea"/>
                          </a:rPr>
                        </m:ctrlPr>
                      </m:sSupPr>
                      <m:e>
                        <m:r>
                          <a:rPr lang="en-US" altLang="zh-CN" sz="2799" i="1">
                            <a:latin typeface="Cambria Math" panose="02040503050406030204" pitchFamily="18" charset="0"/>
                            <a:sym typeface="+mn-ea"/>
                          </a:rPr>
                          <m:t>𝑁</m:t>
                        </m:r>
                      </m:e>
                      <m:sup>
                        <m:r>
                          <a:rPr lang="en-US" altLang="zh-CN" sz="2799" i="1">
                            <a:latin typeface="Cambria Math" panose="02040503050406030204" pitchFamily="18" charset="0"/>
                            <a:sym typeface="+mn-ea"/>
                          </a:rPr>
                          <m:t>1</m:t>
                        </m:r>
                      </m:sup>
                    </m:sSup>
                    <m:r>
                      <a:rPr lang="en-US" altLang="zh-CN" sz="2799" i="1">
                        <a:latin typeface="Cambria Math" panose="02040503050406030204" pitchFamily="18" charset="0"/>
                        <a:sym typeface="+mn-ea"/>
                      </a:rPr>
                      <m:t>,</m:t>
                    </m:r>
                    <m:sSup>
                      <m:sSupPr>
                        <m:ctrlPr>
                          <a:rPr lang="en-US" altLang="zh-CN" sz="2799" i="1">
                            <a:latin typeface="Cambria Math" panose="02040503050406030204" pitchFamily="18" charset="0"/>
                            <a:sym typeface="+mn-ea"/>
                          </a:rPr>
                        </m:ctrlPr>
                      </m:sSupPr>
                      <m:e>
                        <m:r>
                          <a:rPr lang="en-US" altLang="zh-CN" sz="2799" i="1">
                            <a:latin typeface="Cambria Math" panose="02040503050406030204" pitchFamily="18" charset="0"/>
                            <a:sym typeface="+mn-ea"/>
                          </a:rPr>
                          <m:t>𝑁</m:t>
                        </m:r>
                      </m:e>
                      <m:sup>
                        <m:r>
                          <a:rPr lang="en-US" altLang="zh-CN" sz="2799" i="1">
                            <a:latin typeface="Cambria Math" panose="02040503050406030204" pitchFamily="18" charset="0"/>
                            <a:sym typeface="+mn-ea"/>
                          </a:rPr>
                          <m:t>2</m:t>
                        </m:r>
                      </m:sup>
                    </m:sSup>
                  </m:oMath>
                </a14:m>
                <a:r>
                  <a:rPr lang="en-US" altLang="zh-CN" sz="2799" dirty="0">
                    <a:sym typeface="+mn-ea"/>
                  </a:rPr>
                  <a:t>,...,</a:t>
                </a:r>
                <a14:m>
                  <m:oMath xmlns:m="http://schemas.openxmlformats.org/officeDocument/2006/math">
                    <m:sSup>
                      <m:sSupPr>
                        <m:ctrlPr>
                          <a:rPr lang="en-US" altLang="zh-CN" sz="2799" i="1" dirty="0">
                            <a:latin typeface="Cambria Math" panose="02040503050406030204" pitchFamily="18" charset="0"/>
                            <a:sym typeface="+mn-ea"/>
                          </a:rPr>
                        </m:ctrlPr>
                      </m:sSupPr>
                      <m:e>
                        <m:r>
                          <a:rPr lang="en-US" altLang="zh-CN" sz="2799" i="1" dirty="0">
                            <a:latin typeface="Cambria Math" panose="02040503050406030204" pitchFamily="18" charset="0"/>
                            <a:sym typeface="+mn-ea"/>
                          </a:rPr>
                          <m:t>𝑁</m:t>
                        </m:r>
                      </m:e>
                      <m:sup>
                        <m:r>
                          <a:rPr lang="en-US" altLang="zh-CN" sz="2799" i="1" dirty="0">
                            <a:latin typeface="Cambria Math" panose="02040503050406030204" pitchFamily="18" charset="0"/>
                            <a:sym typeface="+mn-ea"/>
                          </a:rPr>
                          <m:t>𝑛</m:t>
                        </m:r>
                        <m:r>
                          <a:rPr lang="en-US" altLang="zh-CN" sz="2799" i="1" dirty="0">
                            <a:latin typeface="Cambria Math" panose="02040503050406030204" pitchFamily="18" charset="0"/>
                            <a:sym typeface="+mn-ea"/>
                          </a:rPr>
                          <m:t>+1</m:t>
                        </m:r>
                      </m:sup>
                    </m:sSup>
                  </m:oMath>
                </a14:m>
                <a:r>
                  <a:rPr lang="en-US" altLang="zh-CN" sz="2799" dirty="0">
                    <a:sym typeface="+mn-ea"/>
                  </a:rPr>
                  <a:t>, A),</a:t>
                </a:r>
              </a:p>
              <a:p>
                <a:pPr marL="0" indent="0">
                  <a:buNone/>
                </a:pPr>
                <a:r>
                  <a:rPr lang="en-US" altLang="zh-CN" sz="2799" dirty="0">
                    <a:sym typeface="+mn-ea"/>
                  </a:rPr>
                  <a:t>  ——</a:t>
                </a:r>
                <a14:m>
                  <m:oMath xmlns:m="http://schemas.openxmlformats.org/officeDocument/2006/math">
                    <m:sSup>
                      <m:sSupPr>
                        <m:ctrlPr>
                          <a:rPr lang="en-US" altLang="zh-CN" sz="2799" i="1">
                            <a:latin typeface="Cambria Math" panose="02040503050406030204" pitchFamily="18" charset="0"/>
                            <a:sym typeface="+mn-ea"/>
                          </a:rPr>
                        </m:ctrlPr>
                      </m:sSupPr>
                      <m:e>
                        <m:r>
                          <a:rPr lang="en-US" altLang="zh-CN" sz="2799" i="1">
                            <a:latin typeface="Cambria Math" panose="02040503050406030204" pitchFamily="18" charset="0"/>
                            <a:sym typeface="+mn-ea"/>
                          </a:rPr>
                          <m:t>𝑁</m:t>
                        </m:r>
                      </m:e>
                      <m:sup>
                        <m:r>
                          <a:rPr lang="en-US" altLang="zh-CN" sz="2799" i="1">
                            <a:latin typeface="Cambria Math" panose="02040503050406030204" pitchFamily="18" charset="0"/>
                            <a:sym typeface="+mn-ea"/>
                          </a:rPr>
                          <m:t>  </m:t>
                        </m:r>
                        <m:r>
                          <a:rPr lang="en-US" altLang="zh-CN" sz="2799" i="1">
                            <a:latin typeface="Cambria Math" panose="02040503050406030204" pitchFamily="18" charset="0"/>
                            <a:sym typeface="+mn-ea"/>
                          </a:rPr>
                          <m:t>𝑖</m:t>
                        </m:r>
                      </m:sup>
                    </m:sSup>
                  </m:oMath>
                </a14:m>
                <a:r>
                  <a:rPr lang="en-US" altLang="zh-CN" sz="2799" dirty="0">
                    <a:sym typeface="+mn-ea"/>
                  </a:rPr>
                  <a:t> = {</a:t>
                </a:r>
                <a14:m>
                  <m:oMath xmlns:m="http://schemas.openxmlformats.org/officeDocument/2006/math">
                    <m:sSubSup>
                      <m:sSubSupPr>
                        <m:ctrlPr>
                          <a:rPr lang="en-US" altLang="zh-CN" sz="2799" i="1">
                            <a:latin typeface="Cambria Math" panose="02040503050406030204" pitchFamily="18" charset="0"/>
                            <a:sym typeface="+mn-ea"/>
                          </a:rPr>
                        </m:ctrlPr>
                      </m:sSubSupPr>
                      <m:e>
                        <m:r>
                          <a:rPr lang="en-US" altLang="zh-CN" sz="2799" i="1">
                            <a:latin typeface="Cambria Math" panose="02040503050406030204" pitchFamily="18" charset="0"/>
                            <a:sym typeface="+mn-ea"/>
                          </a:rPr>
                          <m:t>𝑞</m:t>
                        </m:r>
                      </m:e>
                      <m:sub>
                        <m:r>
                          <a:rPr lang="en-US" altLang="zh-CN" sz="2799" i="1">
                            <a:latin typeface="Cambria Math" panose="02040503050406030204" pitchFamily="18" charset="0"/>
                            <a:sym typeface="+mn-ea"/>
                          </a:rPr>
                          <m:t>0</m:t>
                        </m:r>
                      </m:sub>
                      <m:sup>
                        <m:r>
                          <a:rPr lang="en-US" altLang="zh-CN" sz="2799" i="1">
                            <a:latin typeface="Cambria Math" panose="02040503050406030204" pitchFamily="18" charset="0"/>
                            <a:sym typeface="+mn-ea"/>
                          </a:rPr>
                          <m:t>𝑖</m:t>
                        </m:r>
                      </m:sup>
                    </m:sSubSup>
                  </m:oMath>
                </a14:m>
                <a:r>
                  <a:rPr lang="en-US" altLang="zh-CN" sz="2799" dirty="0">
                    <a:sym typeface="+mn-ea"/>
                  </a:rPr>
                  <a:t>, </a:t>
                </a:r>
                <a14:m>
                  <m:oMath xmlns:m="http://schemas.openxmlformats.org/officeDocument/2006/math">
                    <m:sSubSup>
                      <m:sSubSupPr>
                        <m:ctrlPr>
                          <a:rPr lang="en-US" altLang="zh-CN" sz="2799" i="1">
                            <a:latin typeface="Cambria Math" panose="02040503050406030204" pitchFamily="18" charset="0"/>
                            <a:sym typeface="+mn-ea"/>
                          </a:rPr>
                        </m:ctrlPr>
                      </m:sSubSupPr>
                      <m:e>
                        <m:r>
                          <a:rPr lang="en-US" altLang="zh-CN" sz="2799" i="1">
                            <a:latin typeface="Cambria Math" panose="02040503050406030204" pitchFamily="18" charset="0"/>
                            <a:sym typeface="+mn-ea"/>
                          </a:rPr>
                          <m:t>𝑞</m:t>
                        </m:r>
                      </m:e>
                      <m:sub>
                        <m:r>
                          <a:rPr lang="en-US" altLang="zh-CN" sz="2799" i="1">
                            <a:latin typeface="Cambria Math" panose="02040503050406030204" pitchFamily="18" charset="0"/>
                            <a:sym typeface="+mn-ea"/>
                          </a:rPr>
                          <m:t>1</m:t>
                        </m:r>
                      </m:sub>
                      <m:sup>
                        <m:r>
                          <a:rPr lang="en-US" altLang="zh-CN" sz="2799" i="1">
                            <a:latin typeface="Cambria Math" panose="02040503050406030204" pitchFamily="18" charset="0"/>
                            <a:sym typeface="+mn-ea"/>
                          </a:rPr>
                          <m:t>𝑖</m:t>
                        </m:r>
                      </m:sup>
                    </m:sSubSup>
                  </m:oMath>
                </a14:m>
                <a:r>
                  <a:rPr lang="en-US" altLang="zh-CN" sz="2799" dirty="0">
                    <a:sym typeface="+mn-ea"/>
                  </a:rPr>
                  <a:t>,..., </a:t>
                </a:r>
                <a14:m>
                  <m:oMath xmlns:m="http://schemas.openxmlformats.org/officeDocument/2006/math">
                    <m:sSubSup>
                      <m:sSubSupPr>
                        <m:ctrlPr>
                          <a:rPr lang="en-US" altLang="zh-CN" sz="2799" i="1">
                            <a:latin typeface="Cambria Math" panose="02040503050406030204" pitchFamily="18" charset="0"/>
                            <a:sym typeface="+mn-ea"/>
                          </a:rPr>
                        </m:ctrlPr>
                      </m:sSubSupPr>
                      <m:e>
                        <m:r>
                          <a:rPr lang="en-US" altLang="zh-CN" sz="2799" i="1">
                            <a:latin typeface="Cambria Math" panose="02040503050406030204" pitchFamily="18" charset="0"/>
                            <a:sym typeface="+mn-ea"/>
                          </a:rPr>
                          <m:t>𝑞</m:t>
                        </m:r>
                      </m:e>
                      <m:sub>
                        <m:d>
                          <m:dPr>
                            <m:begChr m:val="|"/>
                            <m:endChr m:val="|"/>
                            <m:ctrlPr>
                              <a:rPr lang="en-US" altLang="zh-CN" sz="2799" i="1">
                                <a:latin typeface="Cambria Math" panose="02040503050406030204" pitchFamily="18" charset="0"/>
                                <a:sym typeface="+mn-ea"/>
                              </a:rPr>
                            </m:ctrlPr>
                          </m:dPr>
                          <m:e>
                            <m:r>
                              <a:rPr lang="en-US" altLang="zh-CN" sz="2799" i="1">
                                <a:latin typeface="Cambria Math" panose="02040503050406030204" pitchFamily="18" charset="0"/>
                                <a:sym typeface="+mn-ea"/>
                              </a:rPr>
                              <m:t>𝑄</m:t>
                            </m:r>
                          </m:e>
                        </m:d>
                        <m:r>
                          <a:rPr lang="en-US" altLang="zh-CN" sz="2799" i="1">
                            <a:latin typeface="Cambria Math" panose="02040503050406030204" pitchFamily="18" charset="0"/>
                            <a:sym typeface="+mn-ea"/>
                          </a:rPr>
                          <m:t>−1</m:t>
                        </m:r>
                      </m:sub>
                      <m:sup>
                        <m:r>
                          <a:rPr lang="en-US" altLang="zh-CN" sz="2799" i="1">
                            <a:latin typeface="Cambria Math" panose="02040503050406030204" pitchFamily="18" charset="0"/>
                            <a:sym typeface="+mn-ea"/>
                          </a:rPr>
                          <m:t>𝑖</m:t>
                        </m:r>
                      </m:sup>
                    </m:sSubSup>
                  </m:oMath>
                </a14:m>
                <a:r>
                  <a:rPr lang="en-US" altLang="zh-CN" sz="2799" dirty="0">
                    <a:sym typeface="+mn-ea"/>
                  </a:rPr>
                  <a:t>}</a:t>
                </a:r>
              </a:p>
              <a:p>
                <a:pPr marL="0" indent="0">
                  <a:buNone/>
                </a:pPr>
                <a:r>
                  <a:rPr lang="en-US" altLang="zh-CN" sz="2799" dirty="0">
                    <a:sym typeface="+mn-ea"/>
                  </a:rPr>
                  <a:t>  ——Arcs :an arc from </a:t>
                </a:r>
                <a14:m>
                  <m:oMath xmlns:m="http://schemas.openxmlformats.org/officeDocument/2006/math">
                    <m:sSubSup>
                      <m:sSubSupPr>
                        <m:ctrlPr>
                          <a:rPr lang="en-US" altLang="zh-CN" sz="2799" i="1">
                            <a:latin typeface="Cambria Math" panose="02040503050406030204" pitchFamily="18" charset="0"/>
                            <a:sym typeface="+mn-ea"/>
                          </a:rPr>
                        </m:ctrlPr>
                      </m:sSubSupPr>
                      <m:e>
                        <m:r>
                          <a:rPr lang="en-US" altLang="zh-CN" sz="2799" i="1">
                            <a:latin typeface="Cambria Math" panose="02040503050406030204" pitchFamily="18" charset="0"/>
                            <a:sym typeface="+mn-ea"/>
                          </a:rPr>
                          <m:t>𝑞</m:t>
                        </m:r>
                      </m:e>
                      <m:sub>
                        <m:r>
                          <a:rPr lang="en-US" altLang="zh-CN" sz="2799" i="1">
                            <a:latin typeface="Cambria Math" panose="02040503050406030204" pitchFamily="18" charset="0"/>
                            <a:sym typeface="+mn-ea"/>
                          </a:rPr>
                          <m:t>𝑘</m:t>
                        </m:r>
                      </m:sub>
                      <m:sup>
                        <m:r>
                          <a:rPr lang="en-US" altLang="zh-CN" sz="2799" i="1">
                            <a:latin typeface="Cambria Math" panose="02040503050406030204" pitchFamily="18" charset="0"/>
                            <a:sym typeface="+mn-ea"/>
                          </a:rPr>
                          <m:t>𝑖</m:t>
                        </m:r>
                      </m:sup>
                    </m:sSubSup>
                  </m:oMath>
                </a14:m>
                <a:r>
                  <a:rPr lang="en-US" altLang="zh-CN" sz="2799" dirty="0">
                    <a:sym typeface="+mn-ea"/>
                  </a:rPr>
                  <a:t> to</a:t>
                </a:r>
                <a14:m>
                  <m:oMath xmlns:m="http://schemas.openxmlformats.org/officeDocument/2006/math">
                    <m:sSubSup>
                      <m:sSubSupPr>
                        <m:ctrlPr>
                          <a:rPr lang="en-US" altLang="zh-CN" sz="2799" i="1">
                            <a:latin typeface="Cambria Math" panose="02040503050406030204" pitchFamily="18" charset="0"/>
                            <a:sym typeface="+mn-ea"/>
                          </a:rPr>
                        </m:ctrlPr>
                      </m:sSubSupPr>
                      <m:e>
                        <m:r>
                          <a:rPr lang="en-US" altLang="zh-CN" sz="2799" i="1">
                            <a:latin typeface="Cambria Math" panose="02040503050406030204" pitchFamily="18" charset="0"/>
                            <a:sym typeface="+mn-ea"/>
                          </a:rPr>
                          <m:t> </m:t>
                        </m:r>
                        <m:r>
                          <a:rPr lang="en-US" altLang="zh-CN" sz="2799" i="1">
                            <a:latin typeface="Cambria Math" panose="02040503050406030204" pitchFamily="18" charset="0"/>
                            <a:sym typeface="+mn-ea"/>
                          </a:rPr>
                          <m:t>𝑞</m:t>
                        </m:r>
                      </m:e>
                      <m:sub>
                        <m:r>
                          <a:rPr lang="en-US" altLang="zh-CN" sz="2799" i="1">
                            <a:latin typeface="Cambria Math" panose="02040503050406030204" pitchFamily="18" charset="0"/>
                            <a:sym typeface="+mn-ea"/>
                          </a:rPr>
                          <m:t>𝑙</m:t>
                        </m:r>
                      </m:sub>
                      <m:sup>
                        <m:r>
                          <a:rPr lang="en-US" altLang="zh-CN" sz="2799" i="1">
                            <a:latin typeface="Cambria Math" panose="02040503050406030204" pitchFamily="18" charset="0"/>
                            <a:sym typeface="+mn-ea"/>
                          </a:rPr>
                          <m:t>𝑖</m:t>
                        </m:r>
                        <m:r>
                          <a:rPr lang="en-US" altLang="zh-CN" sz="2799" i="1">
                            <a:latin typeface="Cambria Math" panose="02040503050406030204" pitchFamily="18" charset="0"/>
                            <a:sym typeface="+mn-ea"/>
                          </a:rPr>
                          <m:t>+1</m:t>
                        </m:r>
                      </m:sup>
                    </m:sSubSup>
                  </m:oMath>
                </a14:m>
                <a:r>
                  <a:rPr lang="en-US" altLang="zh-CN" sz="2799" dirty="0">
                    <a:sym typeface="+mn-ea"/>
                  </a:rPr>
                  <a:t> is admissible for inclusion</a:t>
                </a:r>
              </a:p>
              <a:p>
                <a:pPr marL="0" indent="0">
                  <a:buNone/>
                </a:pPr>
                <a:r>
                  <a:rPr lang="en-US" altLang="zh-CN" sz="2799" dirty="0">
                    <a:sym typeface="+mn-ea"/>
                  </a:rPr>
                  <a:t>in A only if there exists some </a:t>
                </a:r>
                <a14:m>
                  <m:oMath xmlns:m="http://schemas.openxmlformats.org/officeDocument/2006/math">
                    <m:sSub>
                      <m:sSubPr>
                        <m:ctrlPr>
                          <a:rPr lang="en-US" altLang="zh-CN" sz="2799" i="1">
                            <a:latin typeface="Cambria Math" panose="02040503050406030204" pitchFamily="18" charset="0"/>
                            <a:sym typeface="+mn-ea"/>
                          </a:rPr>
                        </m:ctrlPr>
                      </m:sSubPr>
                      <m:e>
                        <m:r>
                          <a:rPr lang="en-US" altLang="zh-CN" sz="2799" i="1">
                            <a:latin typeface="Cambria Math" panose="02040503050406030204" pitchFamily="18" charset="0"/>
                            <a:sym typeface="+mn-ea"/>
                          </a:rPr>
                          <m:t>𝑉</m:t>
                        </m:r>
                      </m:e>
                      <m:sub>
                        <m:r>
                          <a:rPr lang="en-US" altLang="zh-CN" sz="2799" i="1">
                            <a:latin typeface="Cambria Math" panose="02040503050406030204" pitchFamily="18" charset="0"/>
                            <a:sym typeface="+mn-ea"/>
                          </a:rPr>
                          <m:t>𝑗</m:t>
                        </m:r>
                      </m:sub>
                    </m:sSub>
                  </m:oMath>
                </a14:m>
                <a:r>
                  <a:rPr lang="en-US" altLang="zh-CN" sz="2799" dirty="0">
                    <a:sym typeface="+mn-ea"/>
                  </a:rPr>
                  <a:t>∈ </a:t>
                </a:r>
                <a14:m>
                  <m:oMath xmlns:m="http://schemas.openxmlformats.org/officeDocument/2006/math">
                    <m:sSub>
                      <m:sSubPr>
                        <m:ctrlPr>
                          <a:rPr lang="en-US" altLang="zh-CN" sz="2799" i="1">
                            <a:latin typeface="Cambria Math" panose="02040503050406030204" pitchFamily="18" charset="0"/>
                            <a:sym typeface="+mn-ea"/>
                          </a:rPr>
                        </m:ctrlPr>
                      </m:sSubPr>
                      <m:e>
                        <m:r>
                          <a:rPr lang="en-US" altLang="zh-CN" sz="2799" i="1">
                            <a:latin typeface="Cambria Math" panose="02040503050406030204" pitchFamily="18" charset="0"/>
                            <a:sym typeface="+mn-ea"/>
                          </a:rPr>
                          <m:t>𝐷</m:t>
                        </m:r>
                      </m:e>
                      <m:sub>
                        <m:r>
                          <a:rPr lang="en-US" altLang="zh-CN" sz="2799" i="1">
                            <a:latin typeface="Cambria Math" panose="02040503050406030204" pitchFamily="18" charset="0"/>
                            <a:sym typeface="+mn-ea"/>
                          </a:rPr>
                          <m:t>𝑖</m:t>
                        </m:r>
                      </m:sub>
                    </m:sSub>
                  </m:oMath>
                </a14:m>
                <a:r>
                  <a:rPr lang="en-US" altLang="zh-CN" sz="2799" dirty="0">
                    <a:sym typeface="+mn-ea"/>
                  </a:rPr>
                  <a:t> such that δ(</a:t>
                </a:r>
                <a14:m>
                  <m:oMath xmlns:m="http://schemas.openxmlformats.org/officeDocument/2006/math">
                    <m:sSub>
                      <m:sSubPr>
                        <m:ctrlPr>
                          <a:rPr lang="en-US" altLang="zh-CN" sz="2799" i="1">
                            <a:latin typeface="Cambria Math" panose="02040503050406030204" pitchFamily="18" charset="0"/>
                            <a:sym typeface="+mn-ea"/>
                          </a:rPr>
                        </m:ctrlPr>
                      </m:sSubPr>
                      <m:e>
                        <m:r>
                          <a:rPr lang="en-US" altLang="zh-CN" sz="2799" i="1">
                            <a:latin typeface="Cambria Math" panose="02040503050406030204" pitchFamily="18" charset="0"/>
                            <a:sym typeface="+mn-ea"/>
                          </a:rPr>
                          <m:t>𝑞</m:t>
                        </m:r>
                      </m:e>
                      <m:sub>
                        <m:r>
                          <a:rPr lang="en-US" altLang="zh-CN" sz="2799" i="1">
                            <a:latin typeface="Cambria Math" panose="02040503050406030204" pitchFamily="18" charset="0"/>
                            <a:sym typeface="+mn-ea"/>
                          </a:rPr>
                          <m:t>𝑘</m:t>
                        </m:r>
                      </m:sub>
                    </m:sSub>
                  </m:oMath>
                </a14:m>
                <a:r>
                  <a:rPr lang="en-US" altLang="zh-CN" sz="2799" dirty="0">
                    <a:sym typeface="+mn-ea"/>
                  </a:rPr>
                  <a:t>, </a:t>
                </a:r>
                <a14:m>
                  <m:oMath xmlns:m="http://schemas.openxmlformats.org/officeDocument/2006/math">
                    <m:sSub>
                      <m:sSubPr>
                        <m:ctrlPr>
                          <a:rPr lang="en-US" altLang="zh-CN" sz="2799" i="1">
                            <a:latin typeface="Cambria Math" panose="02040503050406030204" pitchFamily="18" charset="0"/>
                            <a:sym typeface="+mn-ea"/>
                          </a:rPr>
                        </m:ctrlPr>
                      </m:sSubPr>
                      <m:e>
                        <m:r>
                          <a:rPr lang="en-US" altLang="zh-CN" sz="2799" i="1">
                            <a:latin typeface="Cambria Math" panose="02040503050406030204" pitchFamily="18" charset="0"/>
                            <a:sym typeface="+mn-ea"/>
                          </a:rPr>
                          <m:t>𝑣</m:t>
                        </m:r>
                      </m:e>
                      <m:sub>
                        <m:r>
                          <a:rPr lang="en-US" altLang="zh-CN" sz="2799" i="1">
                            <a:latin typeface="Cambria Math" panose="02040503050406030204" pitchFamily="18" charset="0"/>
                            <a:sym typeface="+mn-ea"/>
                          </a:rPr>
                          <m:t>𝑗</m:t>
                        </m:r>
                      </m:sub>
                    </m:sSub>
                  </m:oMath>
                </a14:m>
                <a:r>
                  <a:rPr lang="en-US" altLang="zh-CN" sz="2799" dirty="0">
                    <a:sym typeface="+mn-ea"/>
                  </a:rPr>
                  <a:t> ) = </a:t>
                </a:r>
                <a14:m>
                  <m:oMath xmlns:m="http://schemas.openxmlformats.org/officeDocument/2006/math">
                    <m:sSub>
                      <m:sSubPr>
                        <m:ctrlPr>
                          <a:rPr lang="en-US" altLang="zh-CN" sz="2799" i="1">
                            <a:latin typeface="Cambria Math" panose="02040503050406030204" pitchFamily="18" charset="0"/>
                            <a:sym typeface="+mn-ea"/>
                          </a:rPr>
                        </m:ctrlPr>
                      </m:sSubPr>
                      <m:e>
                        <m:r>
                          <a:rPr lang="en-US" altLang="zh-CN" sz="2799" i="1">
                            <a:latin typeface="Cambria Math" panose="02040503050406030204" pitchFamily="18" charset="0"/>
                            <a:sym typeface="+mn-ea"/>
                          </a:rPr>
                          <m:t>𝑞</m:t>
                        </m:r>
                      </m:e>
                      <m:sub>
                        <m:r>
                          <a:rPr lang="en-US" altLang="zh-CN" sz="2799" i="1">
                            <a:latin typeface="Cambria Math" panose="02040503050406030204" pitchFamily="18" charset="0"/>
                            <a:sym typeface="+mn-ea"/>
                          </a:rPr>
                          <m:t>𝑙</m:t>
                        </m:r>
                      </m:sub>
                    </m:sSub>
                  </m:oMath>
                </a14:m>
                <a:endParaRPr lang="en-US" altLang="zh-CN" sz="2799" i="1" dirty="0">
                  <a:latin typeface="Cambria Math" panose="02040503050406030204" pitchFamily="18" charset="0"/>
                  <a:sym typeface="+mn-ea"/>
                </a:endParaRPr>
              </a:p>
              <a:p>
                <a14:m>
                  <m:oMath xmlns:m="http://schemas.openxmlformats.org/officeDocument/2006/math">
                    <m:sSub>
                      <m:sSubPr>
                        <m:ctrlPr>
                          <a:rPr lang="en-US" altLang="zh-CN" sz="2799" i="1">
                            <a:solidFill>
                              <a:srgbClr val="FF0000"/>
                            </a:solidFill>
                            <a:latin typeface="Cambria Math" panose="02040503050406030204" pitchFamily="18" charset="0"/>
                            <a:sym typeface="+mn-ea"/>
                          </a:rPr>
                        </m:ctrlPr>
                      </m:sSubPr>
                      <m:e>
                        <m:r>
                          <a:rPr lang="en-US" altLang="zh-CN" sz="2799" i="1">
                            <a:solidFill>
                              <a:srgbClr val="FF0000"/>
                            </a:solidFill>
                            <a:latin typeface="Cambria Math" panose="02040503050406030204" pitchFamily="18" charset="0"/>
                            <a:sym typeface="+mn-ea"/>
                          </a:rPr>
                          <m:t>𝑄</m:t>
                        </m:r>
                      </m:e>
                      <m:sub>
                        <m:r>
                          <a:rPr lang="en-US" altLang="zh-CN" sz="2799" i="1">
                            <a:solidFill>
                              <a:srgbClr val="FF0000"/>
                            </a:solidFill>
                            <a:latin typeface="Cambria Math" panose="02040503050406030204" pitchFamily="18" charset="0"/>
                            <a:sym typeface="+mn-ea"/>
                          </a:rPr>
                          <m:t>𝑖𝑗</m:t>
                        </m:r>
                      </m:sub>
                    </m:sSub>
                  </m:oMath>
                </a14:m>
                <a:r>
                  <a:rPr lang="en-US" altLang="zh-CN" sz="2799" dirty="0">
                    <a:sym typeface="+mn-ea"/>
                  </a:rPr>
                  <a:t>: The support for variable </a:t>
                </a:r>
                <a14:m>
                  <m:oMath xmlns:m="http://schemas.openxmlformats.org/officeDocument/2006/math">
                    <m:sSub>
                      <m:sSubPr>
                        <m:ctrlPr>
                          <a:rPr lang="en-US" altLang="zh-CN" sz="2799" i="1">
                            <a:latin typeface="Cambria Math" panose="02040503050406030204" pitchFamily="18" charset="0"/>
                            <a:sym typeface="+mn-ea"/>
                          </a:rPr>
                        </m:ctrlPr>
                      </m:sSubPr>
                      <m:e>
                        <m:r>
                          <a:rPr lang="en-US" altLang="zh-CN" sz="2799" i="1">
                            <a:latin typeface="Cambria Math" panose="02040503050406030204" pitchFamily="18" charset="0"/>
                            <a:sym typeface="+mn-ea"/>
                          </a:rPr>
                          <m:t>𝑥</m:t>
                        </m:r>
                      </m:e>
                      <m:sub>
                        <m:r>
                          <a:rPr lang="en-US" altLang="zh-CN" sz="2799" i="1">
                            <a:latin typeface="Cambria Math" panose="02040503050406030204" pitchFamily="18" charset="0"/>
                            <a:sym typeface="+mn-ea"/>
                          </a:rPr>
                          <m:t>𝑖</m:t>
                        </m:r>
                      </m:sub>
                    </m:sSub>
                  </m:oMath>
                </a14:m>
                <a:r>
                  <a:rPr lang="en-US" altLang="zh-CN" sz="2799" dirty="0">
                    <a:sym typeface="+mn-ea"/>
                  </a:rPr>
                  <a:t> taking value </a:t>
                </a:r>
                <a14:m>
                  <m:oMath xmlns:m="http://schemas.openxmlformats.org/officeDocument/2006/math">
                    <m:sSub>
                      <m:sSubPr>
                        <m:ctrlPr>
                          <a:rPr lang="en-US" altLang="zh-CN" sz="2799" i="1">
                            <a:latin typeface="Cambria Math" panose="02040503050406030204" pitchFamily="18" charset="0"/>
                            <a:sym typeface="+mn-ea"/>
                          </a:rPr>
                        </m:ctrlPr>
                      </m:sSubPr>
                      <m:e>
                        <m:r>
                          <a:rPr lang="en-US" altLang="zh-CN" sz="2799" i="1">
                            <a:latin typeface="Cambria Math" panose="02040503050406030204" pitchFamily="18" charset="0"/>
                            <a:sym typeface="+mn-ea"/>
                          </a:rPr>
                          <m:t>𝑣</m:t>
                        </m:r>
                      </m:e>
                      <m:sub>
                        <m:r>
                          <a:rPr lang="en-US" altLang="zh-CN" sz="2799" i="1">
                            <a:latin typeface="Cambria Math" panose="02040503050406030204" pitchFamily="18" charset="0"/>
                            <a:sym typeface="+mn-ea"/>
                          </a:rPr>
                          <m:t>𝑗</m:t>
                        </m:r>
                      </m:sub>
                    </m:sSub>
                  </m:oMath>
                </a14:m>
                <a:endParaRPr lang="en-US" altLang="zh-CN" sz="2799" dirty="0">
                  <a:sym typeface="+mn-ea"/>
                </a:endParaRPr>
              </a:p>
              <a:p>
                <a14:m>
                  <m:oMath xmlns:m="http://schemas.openxmlformats.org/officeDocument/2006/math">
                    <m:sSub>
                      <m:sSubPr>
                        <m:ctrlPr>
                          <a:rPr lang="en-US" altLang="zh-CN" sz="2799" i="1">
                            <a:solidFill>
                              <a:srgbClr val="FF0000"/>
                            </a:solidFill>
                            <a:latin typeface="Cambria Math" panose="02040503050406030204" pitchFamily="18" charset="0"/>
                            <a:sym typeface="+mn-ea"/>
                          </a:rPr>
                        </m:ctrlPr>
                      </m:sSubPr>
                      <m:e>
                        <m:r>
                          <a:rPr lang="en-US" altLang="zh-CN" sz="2799" i="1">
                            <a:solidFill>
                              <a:srgbClr val="FF0000"/>
                            </a:solidFill>
                            <a:latin typeface="Cambria Math" panose="02040503050406030204" pitchFamily="18" charset="0"/>
                            <a:sym typeface="+mn-ea"/>
                          </a:rPr>
                          <m:t>𝑁</m:t>
                        </m:r>
                      </m:e>
                      <m:sub>
                        <m:r>
                          <a:rPr lang="en-US" altLang="zh-CN" sz="2799" i="1">
                            <a:solidFill>
                              <a:srgbClr val="FF0000"/>
                            </a:solidFill>
                            <a:latin typeface="Cambria Math" panose="02040503050406030204" pitchFamily="18" charset="0"/>
                            <a:sym typeface="+mn-ea"/>
                          </a:rPr>
                          <m:t>𝑖</m:t>
                        </m:r>
                      </m:sub>
                    </m:sSub>
                  </m:oMath>
                </a14:m>
                <a:r>
                  <a:rPr lang="en-US" altLang="zh-CN" sz="2799" dirty="0">
                    <a:sym typeface="+mn-ea"/>
                  </a:rPr>
                  <a:t>:  All states reachable with values in the </a:t>
                </a:r>
                <a14:m>
                  <m:oMath xmlns:m="http://schemas.openxmlformats.org/officeDocument/2006/math">
                    <m:sSub>
                      <m:sSubPr>
                        <m:ctrlPr>
                          <a:rPr lang="en-US" altLang="zh-CN" sz="2799" i="1">
                            <a:latin typeface="Cambria Math" panose="02040503050406030204" pitchFamily="18" charset="0"/>
                            <a:sym typeface="+mn-ea"/>
                          </a:rPr>
                        </m:ctrlPr>
                      </m:sSubPr>
                      <m:e>
                        <m:r>
                          <a:rPr lang="en-US" altLang="zh-CN" sz="2799" i="1">
                            <a:latin typeface="Cambria Math" panose="02040503050406030204" pitchFamily="18" charset="0"/>
                            <a:sym typeface="+mn-ea"/>
                          </a:rPr>
                          <m:t>𝑥</m:t>
                        </m:r>
                      </m:e>
                      <m:sub>
                        <m:r>
                          <a:rPr lang="en-US" altLang="zh-CN" sz="2799" i="1">
                            <a:latin typeface="Cambria Math" panose="02040503050406030204" pitchFamily="18" charset="0"/>
                            <a:sym typeface="+mn-ea"/>
                          </a:rPr>
                          <m:t>𝑖</m:t>
                        </m:r>
                        <m:r>
                          <a:rPr lang="en-US" altLang="zh-CN" sz="2799" i="1">
                            <a:latin typeface="Cambria Math" panose="02040503050406030204" pitchFamily="18" charset="0"/>
                            <a:sym typeface="+mn-ea"/>
                          </a:rPr>
                          <m:t>−1</m:t>
                        </m:r>
                      </m:sub>
                    </m:sSub>
                  </m:oMath>
                </a14:m>
                <a:r>
                  <a:rPr lang="en-US" altLang="zh-CN" sz="2799" dirty="0">
                    <a:sym typeface="+mn-ea"/>
                  </a:rPr>
                  <a:t>’s domain</a:t>
                </a:r>
              </a:p>
              <a:p>
                <a:r>
                  <a:rPr lang="en-US" altLang="zh-CN" sz="2799" dirty="0" err="1">
                    <a:solidFill>
                      <a:srgbClr val="FF0000"/>
                    </a:solidFill>
                    <a:sym typeface="+mn-ea"/>
                  </a:rPr>
                  <a:t>inarcs</a:t>
                </a:r>
                <a:r>
                  <a:rPr lang="en-US" altLang="zh-CN" sz="2799" dirty="0">
                    <a:solidFill>
                      <a:srgbClr val="FF0000"/>
                    </a:solidFill>
                    <a:sym typeface="+mn-ea"/>
                  </a:rPr>
                  <a:t> , </a:t>
                </a:r>
                <a:r>
                  <a:rPr lang="en-US" altLang="zh-CN" sz="2799" dirty="0" err="1">
                    <a:solidFill>
                      <a:srgbClr val="FF0000"/>
                    </a:solidFill>
                    <a:sym typeface="+mn-ea"/>
                  </a:rPr>
                  <a:t>outarcs</a:t>
                </a:r>
                <a:r>
                  <a:rPr lang="en-US" altLang="zh-CN" sz="2799" dirty="0">
                    <a:solidFill>
                      <a:srgbClr val="FF0000"/>
                    </a:solidFill>
                    <a:sym typeface="+mn-ea"/>
                  </a:rPr>
                  <a:t> </a:t>
                </a:r>
                <a:r>
                  <a:rPr lang="en-US" altLang="zh-CN" sz="2799" dirty="0">
                    <a:sym typeface="+mn-ea"/>
                  </a:rPr>
                  <a:t>: The incoming and outgoing arcs at each node of the graph </a:t>
                </a:r>
              </a:p>
              <a:p>
                <a:r>
                  <a:rPr lang="en-US" altLang="zh-CN" sz="2799" dirty="0" err="1">
                    <a:solidFill>
                      <a:srgbClr val="FF0000"/>
                    </a:solidFill>
                    <a:sym typeface="+mn-ea"/>
                  </a:rPr>
                  <a:t>indeg</a:t>
                </a:r>
                <a:r>
                  <a:rPr lang="en-US" altLang="zh-CN" sz="2799" dirty="0">
                    <a:solidFill>
                      <a:srgbClr val="FF0000"/>
                    </a:solidFill>
                    <a:sym typeface="+mn-ea"/>
                  </a:rPr>
                  <a:t> , </a:t>
                </a:r>
                <a:r>
                  <a:rPr lang="en-US" altLang="zh-CN" sz="2799" dirty="0" err="1">
                    <a:solidFill>
                      <a:srgbClr val="FF0000"/>
                    </a:solidFill>
                    <a:sym typeface="+mn-ea"/>
                  </a:rPr>
                  <a:t>outdeg</a:t>
                </a:r>
                <a:r>
                  <a:rPr lang="en-US" altLang="zh-CN" sz="2799" dirty="0">
                    <a:solidFill>
                      <a:srgbClr val="FF0000"/>
                    </a:solidFill>
                    <a:sym typeface="+mn-ea"/>
                  </a:rPr>
                  <a:t> </a:t>
                </a:r>
                <a:r>
                  <a:rPr lang="en-US" altLang="zh-CN" sz="2799" dirty="0">
                    <a:sym typeface="+mn-ea"/>
                  </a:rPr>
                  <a:t>: The in- and out-degree of each node</a:t>
                </a:r>
              </a:p>
              <a:p>
                <a:pPr marL="0" indent="0">
                  <a:buNone/>
                </a:pPr>
                <a:endParaRPr lang="en-US" altLang="zh-CN" sz="2799" dirty="0">
                  <a:sym typeface="+mn-ea"/>
                </a:endParaRP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1197868" y="1556792"/>
                <a:ext cx="10848054" cy="4852676"/>
              </a:xfrm>
              <a:blipFill>
                <a:blip r:embed="rId2"/>
                <a:stretch>
                  <a:fillRect l="-1349" t="-414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79827" y="1435619"/>
            <a:ext cx="5811276" cy="3986762"/>
          </a:xfrm>
          <a:prstGeom prst="rect">
            <a:avLst/>
          </a:prstGeom>
        </p:spPr>
      </p:pic>
      <p:pic>
        <p:nvPicPr>
          <p:cNvPr id="3" name="图片 2"/>
          <p:cNvPicPr>
            <a:picLocks noChangeAspect="1"/>
          </p:cNvPicPr>
          <p:nvPr/>
        </p:nvPicPr>
        <p:blipFill>
          <a:blip r:embed="rId3"/>
          <a:stretch>
            <a:fillRect/>
          </a:stretch>
        </p:blipFill>
        <p:spPr>
          <a:xfrm>
            <a:off x="7091103" y="1435619"/>
            <a:ext cx="4935204" cy="40813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1197868" y="167309"/>
                <a:ext cx="11649850" cy="1691199"/>
              </a:xfrm>
              <a:prstGeom prst="rect">
                <a:avLst/>
              </a:prstGeom>
              <a:noFill/>
            </p:spPr>
            <p:txBody>
              <a:bodyPr wrap="square" rtlCol="0">
                <a:spAutoFit/>
              </a:bodyPr>
              <a:lstStyle/>
              <a:p>
                <a:pPr algn="l"/>
                <a:r>
                  <a:rPr lang="en-US" altLang="zh-CN" sz="2799" dirty="0">
                    <a:sym typeface="+mn-ea"/>
                  </a:rPr>
                  <a:t>Example:</a:t>
                </a:r>
              </a:p>
              <a:p>
                <a:pPr algn="l"/>
                <a:endParaRPr lang="en-US" altLang="zh-CN" sz="2799" dirty="0">
                  <a:sym typeface="+mn-ea"/>
                </a:endParaRPr>
              </a:p>
              <a:p>
                <a:r>
                  <a:rPr lang="en-US" altLang="zh-CN" sz="2399" dirty="0">
                    <a:sym typeface="+mn-ea"/>
                  </a:rPr>
                  <a:t>a sequence x of five variables with </a:t>
                </a:r>
                <a14:m>
                  <m:oMath xmlns:m="http://schemas.openxmlformats.org/officeDocument/2006/math">
                    <m:sSub>
                      <m:sSubPr>
                        <m:ctrlPr>
                          <a:rPr lang="en-US" altLang="zh-CN" sz="2399" i="1">
                            <a:latin typeface="Cambria Math" panose="02040503050406030204" pitchFamily="18" charset="0"/>
                            <a:sym typeface="+mn-ea"/>
                          </a:rPr>
                        </m:ctrlPr>
                      </m:sSubPr>
                      <m:e>
                        <m:r>
                          <a:rPr lang="en-US" altLang="zh-CN" sz="2399" i="1">
                            <a:latin typeface="Cambria Math" panose="02040503050406030204" pitchFamily="18" charset="0"/>
                            <a:sym typeface="+mn-ea"/>
                          </a:rPr>
                          <m:t>𝐷</m:t>
                        </m:r>
                      </m:e>
                      <m:sub>
                        <m:r>
                          <a:rPr lang="en-US" altLang="zh-CN" sz="2399" i="1">
                            <a:latin typeface="Cambria Math" panose="02040503050406030204" pitchFamily="18" charset="0"/>
                            <a:sym typeface="+mn-ea"/>
                          </a:rPr>
                          <m:t>1</m:t>
                        </m:r>
                      </m:sub>
                    </m:sSub>
                  </m:oMath>
                </a14:m>
                <a:r>
                  <a:rPr lang="en-US" altLang="zh-CN" sz="2399" dirty="0">
                    <a:sym typeface="+mn-ea"/>
                  </a:rPr>
                  <a:t>= {a, b, c, o}, </a:t>
                </a:r>
              </a:p>
              <a:p>
                <a14:m>
                  <m:oMath xmlns:m="http://schemas.openxmlformats.org/officeDocument/2006/math">
                    <m:sSub>
                      <m:sSubPr>
                        <m:ctrlPr>
                          <a:rPr lang="en-US" altLang="zh-CN" sz="2399" i="1">
                            <a:latin typeface="Cambria Math" panose="02040503050406030204" pitchFamily="18" charset="0"/>
                            <a:sym typeface="+mn-ea"/>
                          </a:rPr>
                        </m:ctrlPr>
                      </m:sSubPr>
                      <m:e>
                        <m:r>
                          <a:rPr lang="en-US" altLang="zh-CN" sz="2399" i="1">
                            <a:latin typeface="Cambria Math" panose="02040503050406030204" pitchFamily="18" charset="0"/>
                            <a:sym typeface="+mn-ea"/>
                          </a:rPr>
                          <m:t>𝐷</m:t>
                        </m:r>
                      </m:e>
                      <m:sub>
                        <m:r>
                          <a:rPr lang="en-US" altLang="zh-CN" sz="2399" i="1">
                            <a:latin typeface="Cambria Math" panose="02040503050406030204" pitchFamily="18" charset="0"/>
                            <a:sym typeface="+mn-ea"/>
                          </a:rPr>
                          <m:t>2</m:t>
                        </m:r>
                      </m:sub>
                    </m:sSub>
                  </m:oMath>
                </a14:m>
                <a:r>
                  <a:rPr lang="en-US" altLang="zh-CN" sz="2399" dirty="0">
                    <a:sym typeface="+mn-ea"/>
                  </a:rPr>
                  <a:t>= {b, o}, </a:t>
                </a:r>
                <a14:m>
                  <m:oMath xmlns:m="http://schemas.openxmlformats.org/officeDocument/2006/math">
                    <m:sSub>
                      <m:sSubPr>
                        <m:ctrlPr>
                          <a:rPr lang="en-US" altLang="zh-CN" sz="2399" i="1">
                            <a:latin typeface="Cambria Math" panose="02040503050406030204" pitchFamily="18" charset="0"/>
                            <a:sym typeface="+mn-ea"/>
                          </a:rPr>
                        </m:ctrlPr>
                      </m:sSubPr>
                      <m:e>
                        <m:r>
                          <a:rPr lang="en-US" altLang="zh-CN" sz="2399" i="1">
                            <a:latin typeface="Cambria Math" panose="02040503050406030204" pitchFamily="18" charset="0"/>
                            <a:sym typeface="+mn-ea"/>
                          </a:rPr>
                          <m:t>𝐷</m:t>
                        </m:r>
                      </m:e>
                      <m:sub>
                        <m:r>
                          <a:rPr lang="en-US" altLang="zh-CN" sz="2399" i="1">
                            <a:latin typeface="Cambria Math" panose="02040503050406030204" pitchFamily="18" charset="0"/>
                            <a:sym typeface="+mn-ea"/>
                          </a:rPr>
                          <m:t>3</m:t>
                        </m:r>
                      </m:sub>
                    </m:sSub>
                  </m:oMath>
                </a14:m>
                <a:r>
                  <a:rPr lang="en-US" altLang="zh-CN" sz="2399" dirty="0">
                    <a:sym typeface="+mn-ea"/>
                  </a:rPr>
                  <a:t>= {a, c, o}, </a:t>
                </a:r>
                <a14:m>
                  <m:oMath xmlns:m="http://schemas.openxmlformats.org/officeDocument/2006/math">
                    <m:sSub>
                      <m:sSubPr>
                        <m:ctrlPr>
                          <a:rPr lang="en-US" altLang="zh-CN" sz="2399" i="1">
                            <a:latin typeface="Cambria Math" panose="02040503050406030204" pitchFamily="18" charset="0"/>
                            <a:sym typeface="+mn-ea"/>
                          </a:rPr>
                        </m:ctrlPr>
                      </m:sSubPr>
                      <m:e>
                        <m:r>
                          <a:rPr lang="en-US" altLang="zh-CN" sz="2399" i="1">
                            <a:latin typeface="Cambria Math" panose="02040503050406030204" pitchFamily="18" charset="0"/>
                            <a:sym typeface="+mn-ea"/>
                          </a:rPr>
                          <m:t>𝐷</m:t>
                        </m:r>
                      </m:e>
                      <m:sub>
                        <m:r>
                          <a:rPr lang="en-US" altLang="zh-CN" sz="2399" i="1">
                            <a:latin typeface="Cambria Math" panose="02040503050406030204" pitchFamily="18" charset="0"/>
                            <a:sym typeface="+mn-ea"/>
                          </a:rPr>
                          <m:t>4</m:t>
                        </m:r>
                      </m:sub>
                    </m:sSub>
                  </m:oMath>
                </a14:m>
                <a:r>
                  <a:rPr lang="en-US" altLang="zh-CN" sz="2399" dirty="0">
                    <a:sym typeface="+mn-ea"/>
                  </a:rPr>
                  <a:t> = {a, b, o}, and </a:t>
                </a:r>
                <a14:m>
                  <m:oMath xmlns:m="http://schemas.openxmlformats.org/officeDocument/2006/math">
                    <m:sSub>
                      <m:sSubPr>
                        <m:ctrlPr>
                          <a:rPr lang="en-US" altLang="zh-CN" sz="2399" i="1">
                            <a:latin typeface="Cambria Math" panose="02040503050406030204" pitchFamily="18" charset="0"/>
                            <a:sym typeface="+mn-ea"/>
                          </a:rPr>
                        </m:ctrlPr>
                      </m:sSubPr>
                      <m:e>
                        <m:r>
                          <a:rPr lang="en-US" altLang="zh-CN" sz="2399" i="1">
                            <a:latin typeface="Cambria Math" panose="02040503050406030204" pitchFamily="18" charset="0"/>
                            <a:sym typeface="+mn-ea"/>
                          </a:rPr>
                          <m:t>𝐷</m:t>
                        </m:r>
                      </m:e>
                      <m:sub>
                        <m:r>
                          <a:rPr lang="en-US" altLang="zh-CN" sz="2399" i="1">
                            <a:latin typeface="Cambria Math" panose="02040503050406030204" pitchFamily="18" charset="0"/>
                            <a:sym typeface="+mn-ea"/>
                          </a:rPr>
                          <m:t>5</m:t>
                        </m:r>
                      </m:sub>
                    </m:sSub>
                  </m:oMath>
                </a14:m>
                <a:r>
                  <a:rPr lang="en-US" altLang="zh-CN" sz="2399" dirty="0">
                    <a:sym typeface="+mn-ea"/>
                  </a:rPr>
                  <a:t> = {a}</a:t>
                </a:r>
              </a:p>
            </p:txBody>
          </p:sp>
        </mc:Choice>
        <mc:Fallback xmlns="">
          <p:sp>
            <p:nvSpPr>
              <p:cNvPr id="6" name="文本框 5"/>
              <p:cNvSpPr txBox="1">
                <a:spLocks noRot="1" noChangeAspect="1" noMove="1" noResize="1" noEditPoints="1" noAdjustHandles="1" noChangeArrowheads="1" noChangeShapeType="1" noTextEdit="1"/>
              </p:cNvSpPr>
              <p:nvPr/>
            </p:nvSpPr>
            <p:spPr>
              <a:xfrm>
                <a:off x="1197868" y="167309"/>
                <a:ext cx="11649850" cy="1691199"/>
              </a:xfrm>
              <a:prstGeom prst="rect">
                <a:avLst/>
              </a:prstGeom>
              <a:blipFill>
                <a:blip r:embed="rId2"/>
                <a:stretch>
                  <a:fillRect l="-1099" t="-3597" b="-6835"/>
                </a:stretch>
              </a:blipFill>
            </p:spPr>
            <p:txBody>
              <a:bodyPr/>
              <a:lstStyle/>
              <a:p>
                <a:r>
                  <a:rPr lang="zh-CN" altLang="en-US">
                    <a:noFill/>
                  </a:rPr>
                  <a:t> </a:t>
                </a:r>
              </a:p>
            </p:txBody>
          </p:sp>
        </mc:Fallback>
      </mc:AlternateContent>
      <p:pic>
        <p:nvPicPr>
          <p:cNvPr id="2" name="图片 1" descr="0[7{0}L3T2KB4)99]3@K3$6"/>
          <p:cNvPicPr>
            <a:picLocks noChangeAspect="1"/>
          </p:cNvPicPr>
          <p:nvPr/>
        </p:nvPicPr>
        <p:blipFill>
          <a:blip r:embed="rId3"/>
          <a:stretch>
            <a:fillRect/>
          </a:stretch>
        </p:blipFill>
        <p:spPr>
          <a:xfrm>
            <a:off x="2950369" y="2015223"/>
            <a:ext cx="5332611" cy="4075638"/>
          </a:xfrm>
          <a:prstGeom prst="rect">
            <a:avLst/>
          </a:prstGeom>
        </p:spPr>
      </p:pic>
      <p:sp>
        <p:nvSpPr>
          <p:cNvPr id="3" name="文本框 2"/>
          <p:cNvSpPr txBox="1"/>
          <p:nvPr/>
        </p:nvSpPr>
        <p:spPr>
          <a:xfrm>
            <a:off x="5303066" y="6057850"/>
            <a:ext cx="599688" cy="369108"/>
          </a:xfrm>
          <a:prstGeom prst="rect">
            <a:avLst/>
          </a:prstGeom>
          <a:noFill/>
        </p:spPr>
        <p:txBody>
          <a:bodyPr wrap="none" rtlCol="0">
            <a:spAutoFit/>
          </a:bodyPr>
          <a:lstStyle/>
          <a:p>
            <a:r>
              <a:rPr lang="en-US" altLang="zh-CN" sz="1799" dirty="0"/>
              <a:t>DFA</a:t>
            </a:r>
          </a:p>
        </p:txBody>
      </p:sp>
      <p:cxnSp>
        <p:nvCxnSpPr>
          <p:cNvPr id="30" name="直接箭头连接符 29"/>
          <p:cNvCxnSpPr/>
          <p:nvPr/>
        </p:nvCxnSpPr>
        <p:spPr>
          <a:xfrm flipV="1">
            <a:off x="2812806" y="4228891"/>
            <a:ext cx="509821" cy="87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p:cNvSpPr txBox="1"/>
              <p:nvPr/>
            </p:nvSpPr>
            <p:spPr>
              <a:xfrm>
                <a:off x="6931385" y="1077116"/>
                <a:ext cx="1020270"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1</m:t>
                        </m:r>
                        <m:r>
                          <a:rPr lang="en-US" altLang="zh-CN" sz="1799" i="1">
                            <a:latin typeface="Cambria Math" panose="02040503050406030204" pitchFamily="18" charset="0"/>
                          </a:rPr>
                          <m:t>𝑎</m:t>
                        </m:r>
                      </m:sub>
                    </m:sSub>
                  </m:oMath>
                </a14:m>
                <a:r>
                  <a:rPr lang="en-US" altLang="zh-CN" sz="1799" dirty="0"/>
                  <a:t> </a:t>
                </a:r>
                <a14:m>
                  <m:oMath xmlns:m="http://schemas.openxmlformats.org/officeDocument/2006/math">
                    <m:r>
                      <a:rPr lang="en-US" altLang="zh-CN" sz="1799">
                        <a:latin typeface="Cambria Math" panose="02040503050406030204" pitchFamily="18" charset="0"/>
                      </a:rPr>
                      <m:t>={1}</m:t>
                    </m:r>
                  </m:oMath>
                </a14:m>
                <a:endParaRPr lang="zh-CN" altLang="en-US" sz="1799" dirty="0"/>
              </a:p>
            </p:txBody>
          </p:sp>
        </mc:Choice>
        <mc:Fallback xmlns="">
          <p:sp>
            <p:nvSpPr>
              <p:cNvPr id="7" name="文本框 6"/>
              <p:cNvSpPr txBox="1">
                <a:spLocks noRot="1" noChangeAspect="1" noMove="1" noResize="1" noEditPoints="1" noAdjustHandles="1" noChangeArrowheads="1" noChangeShapeType="1" noTextEdit="1"/>
              </p:cNvSpPr>
              <p:nvPr/>
            </p:nvSpPr>
            <p:spPr>
              <a:xfrm>
                <a:off x="6931385" y="1077116"/>
                <a:ext cx="1020270" cy="276799"/>
              </a:xfrm>
              <a:prstGeom prst="rect">
                <a:avLst/>
              </a:prstGeom>
              <a:blipFill>
                <a:blip r:embed="rId2"/>
                <a:stretch>
                  <a:fillRect l="-9581" r="-1018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941194" y="1495206"/>
                <a:ext cx="1015847"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1</m:t>
                        </m:r>
                        <m:r>
                          <a:rPr lang="en-US" altLang="zh-CN" sz="1799" i="1">
                            <a:latin typeface="Cambria Math" panose="02040503050406030204" pitchFamily="18" charset="0"/>
                          </a:rPr>
                          <m:t>𝑏</m:t>
                        </m:r>
                      </m:sub>
                    </m:sSub>
                  </m:oMath>
                </a14:m>
                <a:r>
                  <a:rPr lang="en-US" altLang="zh-CN" sz="1799" dirty="0"/>
                  <a:t> </a:t>
                </a:r>
                <a14:m>
                  <m:oMath xmlns:m="http://schemas.openxmlformats.org/officeDocument/2006/math">
                    <m:r>
                      <a:rPr lang="en-US" altLang="zh-CN" sz="1799">
                        <a:latin typeface="Cambria Math" panose="02040503050406030204" pitchFamily="18" charset="0"/>
                      </a:rPr>
                      <m:t>={1}</m:t>
                    </m:r>
                  </m:oMath>
                </a14:m>
                <a:endParaRPr lang="zh-CN" altLang="en-US" sz="1799" dirty="0"/>
              </a:p>
            </p:txBody>
          </p:sp>
        </mc:Choice>
        <mc:Fallback xmlns="">
          <p:sp>
            <p:nvSpPr>
              <p:cNvPr id="8" name="文本框 7"/>
              <p:cNvSpPr txBox="1">
                <a:spLocks noRot="1" noChangeAspect="1" noMove="1" noResize="1" noEditPoints="1" noAdjustHandles="1" noChangeArrowheads="1" noChangeShapeType="1" noTextEdit="1"/>
              </p:cNvSpPr>
              <p:nvPr/>
            </p:nvSpPr>
            <p:spPr>
              <a:xfrm>
                <a:off x="6941194" y="1495206"/>
                <a:ext cx="1015847" cy="276799"/>
              </a:xfrm>
              <a:prstGeom prst="rect">
                <a:avLst/>
              </a:prstGeom>
              <a:blipFill>
                <a:blip r:embed="rId3"/>
                <a:stretch>
                  <a:fillRect l="-10241" r="-9036"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941194" y="1868159"/>
                <a:ext cx="1000654"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1</m:t>
                        </m:r>
                        <m:r>
                          <a:rPr lang="en-US" altLang="zh-CN" sz="1799" i="1">
                            <a:latin typeface="Cambria Math" panose="02040503050406030204" pitchFamily="18" charset="0"/>
                          </a:rPr>
                          <m:t>𝑐</m:t>
                        </m:r>
                      </m:sub>
                    </m:sSub>
                  </m:oMath>
                </a14:m>
                <a:r>
                  <a:rPr lang="en-US" altLang="zh-CN" sz="1799" dirty="0"/>
                  <a:t> </a:t>
                </a:r>
                <a14:m>
                  <m:oMath xmlns:m="http://schemas.openxmlformats.org/officeDocument/2006/math">
                    <m:r>
                      <a:rPr lang="en-US" altLang="zh-CN" sz="1799">
                        <a:latin typeface="Cambria Math" panose="02040503050406030204" pitchFamily="18" charset="0"/>
                      </a:rPr>
                      <m:t>={1}</m:t>
                    </m:r>
                  </m:oMath>
                </a14:m>
                <a:endParaRPr lang="zh-CN" altLang="en-US" sz="1799" dirty="0"/>
              </a:p>
            </p:txBody>
          </p:sp>
        </mc:Choice>
        <mc:Fallback xmlns="">
          <p:sp>
            <p:nvSpPr>
              <p:cNvPr id="9" name="文本框 8"/>
              <p:cNvSpPr txBox="1">
                <a:spLocks noRot="1" noChangeAspect="1" noMove="1" noResize="1" noEditPoints="1" noAdjustHandles="1" noChangeArrowheads="1" noChangeShapeType="1" noTextEdit="1"/>
              </p:cNvSpPr>
              <p:nvPr/>
            </p:nvSpPr>
            <p:spPr>
              <a:xfrm>
                <a:off x="6941194" y="1868159"/>
                <a:ext cx="1000654" cy="276799"/>
              </a:xfrm>
              <a:prstGeom prst="rect">
                <a:avLst/>
              </a:prstGeom>
              <a:blipFill>
                <a:blip r:embed="rId4"/>
                <a:stretch>
                  <a:fillRect l="-10366" r="-9146"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9902180" y="176876"/>
                <a:ext cx="911359"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𝑁</m:t>
                        </m:r>
                      </m:e>
                      <m:sub>
                        <m:r>
                          <a:rPr lang="en-US" altLang="zh-CN" sz="1799" i="1">
                            <a:latin typeface="Cambria Math" panose="02040503050406030204" pitchFamily="18" charset="0"/>
                          </a:rPr>
                          <m:t>1</m:t>
                        </m:r>
                      </m:sub>
                    </m:sSub>
                  </m:oMath>
                </a14:m>
                <a:r>
                  <a:rPr lang="en-US" altLang="zh-CN" sz="1799" dirty="0"/>
                  <a:t> </a:t>
                </a:r>
                <a14:m>
                  <m:oMath xmlns:m="http://schemas.openxmlformats.org/officeDocument/2006/math">
                    <m:r>
                      <a:rPr lang="en-US" altLang="zh-CN" sz="1799">
                        <a:latin typeface="Cambria Math" panose="02040503050406030204" pitchFamily="18" charset="0"/>
                      </a:rPr>
                      <m:t>={1}</m:t>
                    </m:r>
                  </m:oMath>
                </a14:m>
                <a:endParaRPr lang="zh-CN" altLang="en-US" sz="1799" dirty="0"/>
              </a:p>
            </p:txBody>
          </p:sp>
        </mc:Choice>
        <mc:Fallback xmlns="">
          <p:sp>
            <p:nvSpPr>
              <p:cNvPr id="10" name="文本框 9"/>
              <p:cNvSpPr txBox="1">
                <a:spLocks noRot="1" noChangeAspect="1" noMove="1" noResize="1" noEditPoints="1" noAdjustHandles="1" noChangeArrowheads="1" noChangeShapeType="1" noTextEdit="1"/>
              </p:cNvSpPr>
              <p:nvPr/>
            </p:nvSpPr>
            <p:spPr>
              <a:xfrm>
                <a:off x="9902180" y="176876"/>
                <a:ext cx="911359" cy="276799"/>
              </a:xfrm>
              <a:prstGeom prst="rect">
                <a:avLst/>
              </a:prstGeom>
              <a:blipFill>
                <a:blip r:embed="rId5"/>
                <a:stretch>
                  <a:fillRect l="-8667" r="-10667"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9902181" y="1868159"/>
                <a:ext cx="1445532"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𝑁</m:t>
                        </m:r>
                      </m:e>
                      <m:sub>
                        <m:r>
                          <a:rPr lang="en-US" altLang="zh-CN" sz="1799" i="1">
                            <a:latin typeface="Cambria Math" panose="02040503050406030204" pitchFamily="18" charset="0"/>
                          </a:rPr>
                          <m:t>2</m:t>
                        </m:r>
                      </m:sub>
                    </m:sSub>
                  </m:oMath>
                </a14:m>
                <a:r>
                  <a:rPr lang="en-US" altLang="zh-CN" sz="1799" dirty="0"/>
                  <a:t> </a:t>
                </a:r>
                <a14:m>
                  <m:oMath xmlns:m="http://schemas.openxmlformats.org/officeDocument/2006/math">
                    <m:r>
                      <a:rPr lang="en-US" altLang="zh-CN" sz="1799">
                        <a:latin typeface="Cambria Math" panose="02040503050406030204" pitchFamily="18" charset="0"/>
                      </a:rPr>
                      <m:t>={1,2,3,4}</m:t>
                    </m:r>
                  </m:oMath>
                </a14:m>
                <a:endParaRPr lang="zh-CN" altLang="en-US" sz="1799" dirty="0"/>
              </a:p>
            </p:txBody>
          </p:sp>
        </mc:Choice>
        <mc:Fallback xmlns="">
          <p:sp>
            <p:nvSpPr>
              <p:cNvPr id="11" name="文本框 10"/>
              <p:cNvSpPr txBox="1">
                <a:spLocks noRot="1" noChangeAspect="1" noMove="1" noResize="1" noEditPoints="1" noAdjustHandles="1" noChangeArrowheads="1" noChangeShapeType="1" noTextEdit="1"/>
              </p:cNvSpPr>
              <p:nvPr/>
            </p:nvSpPr>
            <p:spPr>
              <a:xfrm>
                <a:off x="9902181" y="1868159"/>
                <a:ext cx="1445532" cy="276799"/>
              </a:xfrm>
              <a:prstGeom prst="rect">
                <a:avLst/>
              </a:prstGeom>
              <a:blipFill>
                <a:blip r:embed="rId6"/>
                <a:stretch>
                  <a:fillRect l="-5462" r="-6303"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9902180" y="2916172"/>
                <a:ext cx="1621817"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𝑁</m:t>
                        </m:r>
                      </m:e>
                      <m:sub>
                        <m:r>
                          <a:rPr lang="en-US" altLang="zh-CN" sz="1799" i="1">
                            <a:latin typeface="Cambria Math" panose="02040503050406030204" pitchFamily="18" charset="0"/>
                          </a:rPr>
                          <m:t>3</m:t>
                        </m:r>
                      </m:sub>
                    </m:sSub>
                  </m:oMath>
                </a14:m>
                <a:r>
                  <a:rPr lang="en-US" altLang="zh-CN" sz="1799" dirty="0"/>
                  <a:t> </a:t>
                </a:r>
                <a14:m>
                  <m:oMath xmlns:m="http://schemas.openxmlformats.org/officeDocument/2006/math">
                    <m:r>
                      <a:rPr lang="en-US" altLang="zh-CN" sz="1799">
                        <a:latin typeface="Cambria Math" panose="02040503050406030204" pitchFamily="18" charset="0"/>
                      </a:rPr>
                      <m:t>={3,1,5,6,7}</m:t>
                    </m:r>
                  </m:oMath>
                </a14:m>
                <a:endParaRPr lang="zh-CN" altLang="en-US" sz="1799" dirty="0"/>
              </a:p>
            </p:txBody>
          </p:sp>
        </mc:Choice>
        <mc:Fallback xmlns="">
          <p:sp>
            <p:nvSpPr>
              <p:cNvPr id="12" name="文本框 11"/>
              <p:cNvSpPr txBox="1">
                <a:spLocks noRot="1" noChangeAspect="1" noMove="1" noResize="1" noEditPoints="1" noAdjustHandles="1" noChangeArrowheads="1" noChangeShapeType="1" noTextEdit="1"/>
              </p:cNvSpPr>
              <p:nvPr/>
            </p:nvSpPr>
            <p:spPr>
              <a:xfrm>
                <a:off x="9902180" y="2916172"/>
                <a:ext cx="1621817" cy="276799"/>
              </a:xfrm>
              <a:prstGeom prst="rect">
                <a:avLst/>
              </a:prstGeom>
              <a:blipFill>
                <a:blip r:embed="rId7"/>
                <a:stretch>
                  <a:fillRect l="-4887" r="-6015"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9980921" y="4043244"/>
                <a:ext cx="1797204"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𝑁</m:t>
                        </m:r>
                      </m:e>
                      <m:sub>
                        <m:r>
                          <a:rPr lang="en-US" altLang="zh-CN" sz="1799" i="1">
                            <a:latin typeface="Cambria Math" panose="02040503050406030204" pitchFamily="18" charset="0"/>
                          </a:rPr>
                          <m:t>4</m:t>
                        </m:r>
                      </m:sub>
                    </m:sSub>
                  </m:oMath>
                </a14:m>
                <a:r>
                  <a:rPr lang="en-US" altLang="zh-CN" sz="1799" dirty="0"/>
                  <a:t> </a:t>
                </a:r>
                <a14:m>
                  <m:oMath xmlns:m="http://schemas.openxmlformats.org/officeDocument/2006/math">
                    <m:r>
                      <a:rPr lang="en-US" altLang="zh-CN" sz="1799">
                        <a:latin typeface="Cambria Math" panose="02040503050406030204" pitchFamily="18" charset="0"/>
                      </a:rPr>
                      <m:t>=</m:t>
                    </m:r>
                    <m:d>
                      <m:dPr>
                        <m:begChr m:val="{"/>
                        <m:endChr m:val="}"/>
                        <m:ctrlPr>
                          <a:rPr lang="en-US" altLang="zh-CN" sz="1799" i="1">
                            <a:latin typeface="Cambria Math" panose="02040503050406030204" pitchFamily="18" charset="0"/>
                          </a:rPr>
                        </m:ctrlPr>
                      </m:dPr>
                      <m:e>
                        <m:r>
                          <a:rPr lang="en-US" altLang="zh-CN" sz="1799">
                            <a:latin typeface="Cambria Math" panose="02040503050406030204" pitchFamily="18" charset="0"/>
                          </a:rPr>
                          <m:t>1</m:t>
                        </m:r>
                        <m:r>
                          <a:rPr lang="en-US" altLang="zh-CN" sz="1799" i="1">
                            <a:latin typeface="Cambria Math" panose="02040503050406030204" pitchFamily="18" charset="0"/>
                          </a:rPr>
                          <m:t>,2,4,5,6,7</m:t>
                        </m:r>
                      </m:e>
                    </m:d>
                  </m:oMath>
                </a14:m>
                <a:endParaRPr lang="zh-CN" altLang="en-US" sz="1799" dirty="0"/>
              </a:p>
            </p:txBody>
          </p:sp>
        </mc:Choice>
        <mc:Fallback xmlns="">
          <p:sp>
            <p:nvSpPr>
              <p:cNvPr id="13" name="文本框 12"/>
              <p:cNvSpPr txBox="1">
                <a:spLocks noRot="1" noChangeAspect="1" noMove="1" noResize="1" noEditPoints="1" noAdjustHandles="1" noChangeArrowheads="1" noChangeShapeType="1" noTextEdit="1"/>
              </p:cNvSpPr>
              <p:nvPr/>
            </p:nvSpPr>
            <p:spPr>
              <a:xfrm>
                <a:off x="9980921" y="4043244"/>
                <a:ext cx="1797204" cy="276799"/>
              </a:xfrm>
              <a:prstGeom prst="rect">
                <a:avLst/>
              </a:prstGeom>
              <a:blipFill>
                <a:blip r:embed="rId8"/>
                <a:stretch>
                  <a:fillRect l="-4407"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980919" y="5493998"/>
                <a:ext cx="1798101"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𝑁</m:t>
                        </m:r>
                      </m:e>
                      <m:sub>
                        <m:r>
                          <a:rPr lang="en-US" altLang="zh-CN" sz="1799" i="1">
                            <a:latin typeface="Cambria Math" panose="02040503050406030204" pitchFamily="18" charset="0"/>
                          </a:rPr>
                          <m:t>5</m:t>
                        </m:r>
                      </m:sub>
                    </m:sSub>
                  </m:oMath>
                </a14:m>
                <a:r>
                  <a:rPr lang="en-US" altLang="zh-CN" sz="1799" dirty="0"/>
                  <a:t> </a:t>
                </a:r>
                <a14:m>
                  <m:oMath xmlns:m="http://schemas.openxmlformats.org/officeDocument/2006/math">
                    <m:r>
                      <a:rPr lang="en-US" altLang="zh-CN" sz="1799">
                        <a:latin typeface="Cambria Math" panose="02040503050406030204" pitchFamily="18" charset="0"/>
                      </a:rPr>
                      <m:t>={1,2,3,5,6,7}</m:t>
                    </m:r>
                  </m:oMath>
                </a14:m>
                <a:endParaRPr lang="zh-CN" altLang="en-US" sz="1799" dirty="0"/>
              </a:p>
            </p:txBody>
          </p:sp>
        </mc:Choice>
        <mc:Fallback xmlns="">
          <p:sp>
            <p:nvSpPr>
              <p:cNvPr id="14" name="文本框 13"/>
              <p:cNvSpPr txBox="1">
                <a:spLocks noRot="1" noChangeAspect="1" noMove="1" noResize="1" noEditPoints="1" noAdjustHandles="1" noChangeArrowheads="1" noChangeShapeType="1" noTextEdit="1"/>
              </p:cNvSpPr>
              <p:nvPr/>
            </p:nvSpPr>
            <p:spPr>
              <a:xfrm>
                <a:off x="9980919" y="5493998"/>
                <a:ext cx="1798101" cy="276799"/>
              </a:xfrm>
              <a:prstGeom prst="rect">
                <a:avLst/>
              </a:prstGeom>
              <a:blipFill>
                <a:blip r:embed="rId9"/>
                <a:stretch>
                  <a:fillRect l="-4407" r="-542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9980919" y="6518515"/>
                <a:ext cx="916679"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𝑁</m:t>
                        </m:r>
                      </m:e>
                      <m:sub>
                        <m:r>
                          <a:rPr lang="en-US" altLang="zh-CN" sz="1799" i="1">
                            <a:latin typeface="Cambria Math" panose="02040503050406030204" pitchFamily="18" charset="0"/>
                          </a:rPr>
                          <m:t>6</m:t>
                        </m:r>
                      </m:sub>
                    </m:sSub>
                  </m:oMath>
                </a14:m>
                <a:r>
                  <a:rPr lang="en-US" altLang="zh-CN" sz="1799" dirty="0"/>
                  <a:t> </a:t>
                </a:r>
                <a14:m>
                  <m:oMath xmlns:m="http://schemas.openxmlformats.org/officeDocument/2006/math">
                    <m:r>
                      <a:rPr lang="en-US" altLang="zh-CN" sz="1799">
                        <a:latin typeface="Cambria Math" panose="02040503050406030204" pitchFamily="18" charset="0"/>
                      </a:rPr>
                      <m:t>={2}</m:t>
                    </m:r>
                  </m:oMath>
                </a14:m>
                <a:endParaRPr lang="zh-CN" altLang="en-US" sz="1799" dirty="0"/>
              </a:p>
            </p:txBody>
          </p:sp>
        </mc:Choice>
        <mc:Fallback xmlns="">
          <p:sp>
            <p:nvSpPr>
              <p:cNvPr id="15" name="文本框 14"/>
              <p:cNvSpPr txBox="1">
                <a:spLocks noRot="1" noChangeAspect="1" noMove="1" noResize="1" noEditPoints="1" noAdjustHandles="1" noChangeArrowheads="1" noChangeShapeType="1" noTextEdit="1"/>
              </p:cNvSpPr>
              <p:nvPr/>
            </p:nvSpPr>
            <p:spPr>
              <a:xfrm>
                <a:off x="9980919" y="6518515"/>
                <a:ext cx="916679" cy="276799"/>
              </a:xfrm>
              <a:prstGeom prst="rect">
                <a:avLst/>
              </a:prstGeom>
              <a:blipFill>
                <a:blip r:embed="rId10"/>
                <a:stretch>
                  <a:fillRect l="-8609" r="-10596"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902731" y="654242"/>
                <a:ext cx="1077578" cy="27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1</m:t>
                          </m:r>
                          <m:r>
                            <a:rPr lang="en-US" altLang="zh-CN" sz="1799" i="1">
                              <a:latin typeface="Cambria Math" panose="02040503050406030204" pitchFamily="18" charset="0"/>
                            </a:rPr>
                            <m:t>𝑜</m:t>
                          </m:r>
                        </m:sub>
                      </m:sSub>
                      <m:r>
                        <a:rPr lang="en-US" altLang="zh-CN" sz="1799">
                          <a:latin typeface="Cambria Math" panose="02040503050406030204" pitchFamily="18" charset="0"/>
                        </a:rPr>
                        <m:t>={1}</m:t>
                      </m:r>
                    </m:oMath>
                  </m:oMathPara>
                </a14:m>
                <a:endParaRPr lang="zh-CN" altLang="en-US" sz="1799" dirty="0"/>
              </a:p>
            </p:txBody>
          </p:sp>
        </mc:Choice>
        <mc:Fallback xmlns="">
          <p:sp>
            <p:nvSpPr>
              <p:cNvPr id="16" name="文本框 15"/>
              <p:cNvSpPr txBox="1">
                <a:spLocks noRot="1" noChangeAspect="1" noMove="1" noResize="1" noEditPoints="1" noAdjustHandles="1" noChangeArrowheads="1" noChangeShapeType="1" noTextEdit="1"/>
              </p:cNvSpPr>
              <p:nvPr/>
            </p:nvSpPr>
            <p:spPr>
              <a:xfrm>
                <a:off x="6902731" y="654242"/>
                <a:ext cx="1077578" cy="276799"/>
              </a:xfrm>
              <a:prstGeom prst="rect">
                <a:avLst/>
              </a:prstGeom>
              <a:blipFill>
                <a:blip r:embed="rId11"/>
                <a:stretch>
                  <a:fillRect l="-3390" r="-3955" b="-36957"/>
                </a:stretch>
              </a:blipFill>
            </p:spPr>
            <p:txBody>
              <a:bodyPr/>
              <a:lstStyle/>
              <a:p>
                <a:r>
                  <a:rPr lang="zh-CN" altLang="en-US">
                    <a:noFill/>
                  </a:rPr>
                  <a:t> </a:t>
                </a:r>
              </a:p>
            </p:txBody>
          </p:sp>
        </mc:Fallback>
      </mc:AlternateContent>
      <p:pic>
        <p:nvPicPr>
          <p:cNvPr id="5" name="图片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7398" y="61202"/>
            <a:ext cx="5875395" cy="4180386"/>
          </a:xfrm>
          <a:prstGeom prst="rect">
            <a:avLst/>
          </a:prstGeom>
        </p:spPr>
      </p:pic>
      <p:cxnSp>
        <p:nvCxnSpPr>
          <p:cNvPr id="18" name="直接箭头连接符 17"/>
          <p:cNvCxnSpPr/>
          <p:nvPr/>
        </p:nvCxnSpPr>
        <p:spPr>
          <a:xfrm>
            <a:off x="1366749" y="4962534"/>
            <a:ext cx="738362" cy="0"/>
          </a:xfrm>
          <a:prstGeom prst="straightConnector1">
            <a:avLst/>
          </a:prstGeom>
          <a:ln>
            <a:solidFill>
              <a:srgbClr val="FFFF00"/>
            </a:solidFill>
            <a:tailEnd type="triangle" w="med" len="med"/>
          </a:ln>
        </p:spPr>
        <p:style>
          <a:lnRef idx="1">
            <a:schemeClr val="accent4"/>
          </a:lnRef>
          <a:fillRef idx="0">
            <a:schemeClr val="accent4"/>
          </a:fillRef>
          <a:effectRef idx="0">
            <a:schemeClr val="accent4"/>
          </a:effectRef>
          <a:fontRef idx="minor">
            <a:schemeClr val="tx1"/>
          </a:fontRef>
        </p:style>
      </p:cxnSp>
      <p:cxnSp>
        <p:nvCxnSpPr>
          <p:cNvPr id="22" name="直接箭头连接符 21"/>
          <p:cNvCxnSpPr/>
          <p:nvPr/>
        </p:nvCxnSpPr>
        <p:spPr>
          <a:xfrm>
            <a:off x="1366749" y="5546523"/>
            <a:ext cx="738362" cy="0"/>
          </a:xfrm>
          <a:prstGeom prst="straightConnector1">
            <a:avLst/>
          </a:prstGeom>
          <a:ln>
            <a:solidFill>
              <a:srgbClr val="00B050"/>
            </a:solidFill>
            <a:tailEnd type="triangle" w="med" len="med"/>
          </a:ln>
        </p:spPr>
        <p:style>
          <a:lnRef idx="1">
            <a:schemeClr val="accent6"/>
          </a:lnRef>
          <a:fillRef idx="0">
            <a:schemeClr val="accent6"/>
          </a:fillRef>
          <a:effectRef idx="0">
            <a:schemeClr val="accent6"/>
          </a:effectRef>
          <a:fontRef idx="minor">
            <a:schemeClr val="tx1"/>
          </a:fontRef>
        </p:style>
      </p:cxnSp>
      <p:cxnSp>
        <p:nvCxnSpPr>
          <p:cNvPr id="24" name="直接箭头连接符 23"/>
          <p:cNvCxnSpPr/>
          <p:nvPr/>
        </p:nvCxnSpPr>
        <p:spPr>
          <a:xfrm flipV="1">
            <a:off x="1393119" y="5849202"/>
            <a:ext cx="711992" cy="8790"/>
          </a:xfrm>
          <a:prstGeom prst="straightConnector1">
            <a:avLst/>
          </a:prstGeom>
          <a:ln>
            <a:solidFill>
              <a:srgbClr val="0000FF"/>
            </a:solidFill>
            <a:tailEnd type="triangle" w="med" len="med"/>
          </a:ln>
        </p:spPr>
        <p:style>
          <a:lnRef idx="1">
            <a:schemeClr val="accent5"/>
          </a:lnRef>
          <a:fillRef idx="0">
            <a:schemeClr val="accent5"/>
          </a:fillRef>
          <a:effectRef idx="0">
            <a:schemeClr val="accent5"/>
          </a:effectRef>
          <a:fontRef idx="minor">
            <a:schemeClr val="tx1"/>
          </a:fontRef>
        </p:style>
      </p:cxnSp>
      <p:sp>
        <p:nvSpPr>
          <p:cNvPr id="25" name="文本框 24"/>
          <p:cNvSpPr txBox="1"/>
          <p:nvPr/>
        </p:nvSpPr>
        <p:spPr>
          <a:xfrm>
            <a:off x="1033772" y="4734325"/>
            <a:ext cx="381737" cy="1476301"/>
          </a:xfrm>
          <a:prstGeom prst="rect">
            <a:avLst/>
          </a:prstGeom>
          <a:noFill/>
        </p:spPr>
        <p:txBody>
          <a:bodyPr wrap="none" rtlCol="0">
            <a:spAutoFit/>
          </a:bodyPr>
          <a:lstStyle/>
          <a:p>
            <a:r>
              <a:rPr lang="en-US" altLang="zh-CN" sz="1799" dirty="0"/>
              <a:t>o:</a:t>
            </a:r>
          </a:p>
          <a:p>
            <a:r>
              <a:rPr lang="en-US" altLang="zh-CN" sz="1799" dirty="0"/>
              <a:t>a:</a:t>
            </a:r>
          </a:p>
          <a:p>
            <a:r>
              <a:rPr lang="en-US" altLang="zh-CN" sz="1799" dirty="0"/>
              <a:t>b:</a:t>
            </a:r>
          </a:p>
          <a:p>
            <a:r>
              <a:rPr lang="en-US" altLang="zh-CN" sz="1799" dirty="0"/>
              <a:t>c:</a:t>
            </a:r>
          </a:p>
          <a:p>
            <a:endParaRPr lang="zh-CN" altLang="en-US" sz="1799" dirty="0"/>
          </a:p>
        </p:txBody>
      </p:sp>
      <p:cxnSp>
        <p:nvCxnSpPr>
          <p:cNvPr id="27" name="直接箭头连接符 26"/>
          <p:cNvCxnSpPr/>
          <p:nvPr/>
        </p:nvCxnSpPr>
        <p:spPr>
          <a:xfrm>
            <a:off x="1410700" y="5250022"/>
            <a:ext cx="694411" cy="8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6913150" y="2543545"/>
                <a:ext cx="1197452"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2</m:t>
                        </m:r>
                        <m:r>
                          <a:rPr lang="en-US" altLang="zh-CN" sz="1799" i="1">
                            <a:latin typeface="Cambria Math" panose="02040503050406030204" pitchFamily="18" charset="0"/>
                          </a:rPr>
                          <m:t>𝑏</m:t>
                        </m:r>
                      </m:sub>
                    </m:sSub>
                  </m:oMath>
                </a14:m>
                <a:r>
                  <a:rPr lang="en-US" altLang="zh-CN" sz="1799" dirty="0"/>
                  <a:t> </a:t>
                </a:r>
                <a14:m>
                  <m:oMath xmlns:m="http://schemas.openxmlformats.org/officeDocument/2006/math">
                    <m:r>
                      <a:rPr lang="en-US" altLang="zh-CN" sz="1799">
                        <a:latin typeface="Cambria Math" panose="02040503050406030204" pitchFamily="18" charset="0"/>
                      </a:rPr>
                      <m:t>={1,3}</m:t>
                    </m:r>
                  </m:oMath>
                </a14:m>
                <a:endParaRPr lang="zh-CN" altLang="en-US" sz="1799" dirty="0"/>
              </a:p>
            </p:txBody>
          </p:sp>
        </mc:Choice>
        <mc:Fallback xmlns="">
          <p:sp>
            <p:nvSpPr>
              <p:cNvPr id="28" name="文本框 27"/>
              <p:cNvSpPr txBox="1">
                <a:spLocks noRot="1" noChangeAspect="1" noMove="1" noResize="1" noEditPoints="1" noAdjustHandles="1" noChangeArrowheads="1" noChangeShapeType="1" noTextEdit="1"/>
              </p:cNvSpPr>
              <p:nvPr/>
            </p:nvSpPr>
            <p:spPr>
              <a:xfrm>
                <a:off x="6913150" y="2543545"/>
                <a:ext cx="1197452" cy="276799"/>
              </a:xfrm>
              <a:prstGeom prst="rect">
                <a:avLst/>
              </a:prstGeom>
              <a:blipFill>
                <a:blip r:embed="rId13"/>
                <a:stretch>
                  <a:fillRect l="-8163" r="-8673"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6926640" y="2945624"/>
                <a:ext cx="1547649"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2</m:t>
                        </m:r>
                        <m:r>
                          <a:rPr lang="en-US" altLang="zh-CN" sz="1799" i="1">
                            <a:latin typeface="Cambria Math" panose="02040503050406030204" pitchFamily="18" charset="0"/>
                          </a:rPr>
                          <m:t>𝑜</m:t>
                        </m:r>
                      </m:sub>
                    </m:sSub>
                  </m:oMath>
                </a14:m>
                <a:r>
                  <a:rPr lang="en-US" altLang="zh-CN" sz="1799" dirty="0"/>
                  <a:t> </a:t>
                </a:r>
                <a14:m>
                  <m:oMath xmlns:m="http://schemas.openxmlformats.org/officeDocument/2006/math">
                    <m:r>
                      <a:rPr lang="en-US" altLang="zh-CN" sz="1799">
                        <a:latin typeface="Cambria Math" panose="02040503050406030204" pitchFamily="18" charset="0"/>
                      </a:rPr>
                      <m:t>={1,2,3,4}</m:t>
                    </m:r>
                  </m:oMath>
                </a14:m>
                <a:endParaRPr lang="zh-CN" altLang="en-US" sz="1799" dirty="0"/>
              </a:p>
            </p:txBody>
          </p:sp>
        </mc:Choice>
        <mc:Fallback xmlns="">
          <p:sp>
            <p:nvSpPr>
              <p:cNvPr id="29" name="文本框 28"/>
              <p:cNvSpPr txBox="1">
                <a:spLocks noRot="1" noChangeAspect="1" noMove="1" noResize="1" noEditPoints="1" noAdjustHandles="1" noChangeArrowheads="1" noChangeShapeType="1" noTextEdit="1"/>
              </p:cNvSpPr>
              <p:nvPr/>
            </p:nvSpPr>
            <p:spPr>
              <a:xfrm>
                <a:off x="6926640" y="2945624"/>
                <a:ext cx="1547649" cy="276799"/>
              </a:xfrm>
              <a:prstGeom prst="rect">
                <a:avLst/>
              </a:prstGeom>
              <a:blipFill>
                <a:blip r:embed="rId14"/>
                <a:stretch>
                  <a:fillRect l="-6299" r="-5906"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6941193" y="3997306"/>
                <a:ext cx="1358544"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3</m:t>
                        </m:r>
                        <m:r>
                          <a:rPr lang="en-US" altLang="zh-CN" sz="1799" i="1">
                            <a:latin typeface="Cambria Math" panose="02040503050406030204" pitchFamily="18" charset="0"/>
                          </a:rPr>
                          <m:t>𝑐</m:t>
                        </m:r>
                      </m:sub>
                    </m:sSub>
                  </m:oMath>
                </a14:m>
                <a:r>
                  <a:rPr lang="en-US" altLang="zh-CN" sz="1799" dirty="0"/>
                  <a:t> </a:t>
                </a:r>
                <a14:m>
                  <m:oMath xmlns:m="http://schemas.openxmlformats.org/officeDocument/2006/math">
                    <m:r>
                      <a:rPr lang="en-US" altLang="zh-CN" sz="1799">
                        <a:latin typeface="Cambria Math" panose="02040503050406030204" pitchFamily="18" charset="0"/>
                      </a:rPr>
                      <m:t>={1,6,7}</m:t>
                    </m:r>
                  </m:oMath>
                </a14:m>
                <a:endParaRPr lang="zh-CN" altLang="en-US" sz="1799" dirty="0"/>
              </a:p>
            </p:txBody>
          </p:sp>
        </mc:Choice>
        <mc:Fallback xmlns="">
          <p:sp>
            <p:nvSpPr>
              <p:cNvPr id="30" name="文本框 29"/>
              <p:cNvSpPr txBox="1">
                <a:spLocks noRot="1" noChangeAspect="1" noMove="1" noResize="1" noEditPoints="1" noAdjustHandles="1" noChangeArrowheads="1" noChangeShapeType="1" noTextEdit="1"/>
              </p:cNvSpPr>
              <p:nvPr/>
            </p:nvSpPr>
            <p:spPr>
              <a:xfrm>
                <a:off x="6941193" y="3997306"/>
                <a:ext cx="1358544" cy="276799"/>
              </a:xfrm>
              <a:prstGeom prst="rect">
                <a:avLst/>
              </a:prstGeom>
              <a:blipFill>
                <a:blip r:embed="rId15"/>
                <a:stretch>
                  <a:fillRect l="-7623" r="-6278"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6930125" y="4397134"/>
                <a:ext cx="1723934"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3</m:t>
                        </m:r>
                        <m:r>
                          <a:rPr lang="en-US" altLang="zh-CN" sz="1799" i="1">
                            <a:latin typeface="Cambria Math" panose="02040503050406030204" pitchFamily="18" charset="0"/>
                          </a:rPr>
                          <m:t>𝑜</m:t>
                        </m:r>
                      </m:sub>
                    </m:sSub>
                  </m:oMath>
                </a14:m>
                <a:r>
                  <a:rPr lang="en-US" altLang="zh-CN" sz="1799" dirty="0"/>
                  <a:t> </a:t>
                </a:r>
                <a14:m>
                  <m:oMath xmlns:m="http://schemas.openxmlformats.org/officeDocument/2006/math">
                    <m:r>
                      <a:rPr lang="en-US" altLang="zh-CN" sz="1799">
                        <a:latin typeface="Cambria Math" panose="02040503050406030204" pitchFamily="18" charset="0"/>
                      </a:rPr>
                      <m:t>={1,3,5,6,7}</m:t>
                    </m:r>
                  </m:oMath>
                </a14:m>
                <a:endParaRPr lang="zh-CN" altLang="en-US" sz="1799" dirty="0"/>
              </a:p>
            </p:txBody>
          </p:sp>
        </mc:Choice>
        <mc:Fallback xmlns="">
          <p:sp>
            <p:nvSpPr>
              <p:cNvPr id="31" name="文本框 30"/>
              <p:cNvSpPr txBox="1">
                <a:spLocks noRot="1" noChangeAspect="1" noMove="1" noResize="1" noEditPoints="1" noAdjustHandles="1" noChangeArrowheads="1" noChangeShapeType="1" noTextEdit="1"/>
              </p:cNvSpPr>
              <p:nvPr/>
            </p:nvSpPr>
            <p:spPr>
              <a:xfrm>
                <a:off x="6930125" y="4397134"/>
                <a:ext cx="1723934" cy="276799"/>
              </a:xfrm>
              <a:prstGeom prst="rect">
                <a:avLst/>
              </a:prstGeom>
              <a:blipFill>
                <a:blip r:embed="rId16"/>
                <a:stretch>
                  <a:fillRect l="-6007" r="-4947"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6941194" y="3621010"/>
                <a:ext cx="1378160"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3</m:t>
                        </m:r>
                        <m:r>
                          <a:rPr lang="en-US" altLang="zh-CN" sz="1799" i="1">
                            <a:latin typeface="Cambria Math" panose="02040503050406030204" pitchFamily="18" charset="0"/>
                          </a:rPr>
                          <m:t>𝑎</m:t>
                        </m:r>
                      </m:sub>
                    </m:sSub>
                  </m:oMath>
                </a14:m>
                <a:r>
                  <a:rPr lang="en-US" altLang="zh-CN" sz="1799" dirty="0"/>
                  <a:t> </a:t>
                </a:r>
                <a14:m>
                  <m:oMath xmlns:m="http://schemas.openxmlformats.org/officeDocument/2006/math">
                    <m:r>
                      <a:rPr lang="en-US" altLang="zh-CN" sz="1799">
                        <a:latin typeface="Cambria Math" panose="02040503050406030204" pitchFamily="18" charset="0"/>
                      </a:rPr>
                      <m:t>={1,5,7}</m:t>
                    </m:r>
                  </m:oMath>
                </a14:m>
                <a:endParaRPr lang="zh-CN" altLang="en-US" sz="1799" dirty="0"/>
              </a:p>
            </p:txBody>
          </p:sp>
        </mc:Choice>
        <mc:Fallback xmlns="">
          <p:sp>
            <p:nvSpPr>
              <p:cNvPr id="32" name="文本框 31"/>
              <p:cNvSpPr txBox="1">
                <a:spLocks noRot="1" noChangeAspect="1" noMove="1" noResize="1" noEditPoints="1" noAdjustHandles="1" noChangeArrowheads="1" noChangeShapeType="1" noTextEdit="1"/>
              </p:cNvSpPr>
              <p:nvPr/>
            </p:nvSpPr>
            <p:spPr>
              <a:xfrm>
                <a:off x="6941194" y="3621010"/>
                <a:ext cx="1378160" cy="276799"/>
              </a:xfrm>
              <a:prstGeom prst="rect">
                <a:avLst/>
              </a:prstGeom>
              <a:blipFill>
                <a:blip r:embed="rId17"/>
                <a:stretch>
                  <a:fillRect l="-7522" r="-6195"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6923242" y="6494386"/>
                <a:ext cx="1553547"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5</m:t>
                        </m:r>
                        <m:r>
                          <a:rPr lang="en-US" altLang="zh-CN" sz="1799" i="1">
                            <a:latin typeface="Cambria Math" panose="02040503050406030204" pitchFamily="18" charset="0"/>
                          </a:rPr>
                          <m:t>𝑎</m:t>
                        </m:r>
                      </m:sub>
                    </m:sSub>
                  </m:oMath>
                </a14:m>
                <a:r>
                  <a:rPr lang="en-US" altLang="zh-CN" sz="1799" dirty="0"/>
                  <a:t> </a:t>
                </a:r>
                <a14:m>
                  <m:oMath xmlns:m="http://schemas.openxmlformats.org/officeDocument/2006/math">
                    <m:r>
                      <a:rPr lang="en-US" altLang="zh-CN" sz="1799">
                        <a:latin typeface="Cambria Math" panose="02040503050406030204" pitchFamily="18" charset="0"/>
                      </a:rPr>
                      <m:t>=</m:t>
                    </m:r>
                    <m:d>
                      <m:dPr>
                        <m:begChr m:val="{"/>
                        <m:endChr m:val="}"/>
                        <m:ctrlPr>
                          <a:rPr lang="en-US" altLang="zh-CN" sz="1799" i="1">
                            <a:latin typeface="Cambria Math" panose="02040503050406030204" pitchFamily="18" charset="0"/>
                          </a:rPr>
                        </m:ctrlPr>
                      </m:dPr>
                      <m:e>
                        <m:r>
                          <a:rPr lang="en-US" altLang="zh-CN" sz="1799">
                            <a:latin typeface="Cambria Math" panose="02040503050406030204" pitchFamily="18" charset="0"/>
                          </a:rPr>
                          <m:t>1,2,5,7</m:t>
                        </m:r>
                      </m:e>
                    </m:d>
                  </m:oMath>
                </a14:m>
                <a:endParaRPr lang="zh-CN" altLang="en-US" sz="1799" dirty="0"/>
              </a:p>
            </p:txBody>
          </p:sp>
        </mc:Choice>
        <mc:Fallback xmlns="">
          <p:sp>
            <p:nvSpPr>
              <p:cNvPr id="33" name="文本框 32"/>
              <p:cNvSpPr txBox="1">
                <a:spLocks noRot="1" noChangeAspect="1" noMove="1" noResize="1" noEditPoints="1" noAdjustHandles="1" noChangeArrowheads="1" noChangeShapeType="1" noTextEdit="1"/>
              </p:cNvSpPr>
              <p:nvPr/>
            </p:nvSpPr>
            <p:spPr>
              <a:xfrm>
                <a:off x="6923242" y="6494386"/>
                <a:ext cx="1553547" cy="276799"/>
              </a:xfrm>
              <a:prstGeom prst="rect">
                <a:avLst/>
              </a:prstGeom>
              <a:blipFill>
                <a:blip r:embed="rId18"/>
                <a:stretch>
                  <a:fillRect l="-6667"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6948126" y="5933049"/>
                <a:ext cx="1899320"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4</m:t>
                        </m:r>
                        <m:r>
                          <a:rPr lang="en-US" altLang="zh-CN" sz="1799" i="1">
                            <a:latin typeface="Cambria Math" panose="02040503050406030204" pitchFamily="18" charset="0"/>
                          </a:rPr>
                          <m:t>𝑜</m:t>
                        </m:r>
                      </m:sub>
                    </m:sSub>
                  </m:oMath>
                </a14:m>
                <a:r>
                  <a:rPr lang="en-US" altLang="zh-CN" sz="1799" dirty="0"/>
                  <a:t> </a:t>
                </a:r>
                <a14:m>
                  <m:oMath xmlns:m="http://schemas.openxmlformats.org/officeDocument/2006/math">
                    <m:r>
                      <a:rPr lang="en-US" altLang="zh-CN" sz="1799">
                        <a:latin typeface="Cambria Math" panose="02040503050406030204" pitchFamily="18" charset="0"/>
                      </a:rPr>
                      <m:t>=</m:t>
                    </m:r>
                    <m:d>
                      <m:dPr>
                        <m:begChr m:val="{"/>
                        <m:endChr m:val="}"/>
                        <m:ctrlPr>
                          <a:rPr lang="en-US" altLang="zh-CN" sz="1799" i="1">
                            <a:latin typeface="Cambria Math" panose="02040503050406030204" pitchFamily="18" charset="0"/>
                          </a:rPr>
                        </m:ctrlPr>
                      </m:dPr>
                      <m:e>
                        <m:r>
                          <a:rPr lang="en-US" altLang="zh-CN" sz="1799">
                            <a:latin typeface="Cambria Math" panose="02040503050406030204" pitchFamily="18" charset="0"/>
                          </a:rPr>
                          <m:t>1</m:t>
                        </m:r>
                        <m:r>
                          <a:rPr lang="en-US" altLang="zh-CN" sz="1799" i="1">
                            <a:latin typeface="Cambria Math" panose="02040503050406030204" pitchFamily="18" charset="0"/>
                          </a:rPr>
                          <m:t>,2,4,5,6,7</m:t>
                        </m:r>
                      </m:e>
                    </m:d>
                  </m:oMath>
                </a14:m>
                <a:endParaRPr lang="zh-CN" altLang="en-US" sz="1799" dirty="0"/>
              </a:p>
            </p:txBody>
          </p:sp>
        </mc:Choice>
        <mc:Fallback xmlns="">
          <p:sp>
            <p:nvSpPr>
              <p:cNvPr id="34" name="文本框 33"/>
              <p:cNvSpPr txBox="1">
                <a:spLocks noRot="1" noChangeAspect="1" noMove="1" noResize="1" noEditPoints="1" noAdjustHandles="1" noChangeArrowheads="1" noChangeShapeType="1" noTextEdit="1"/>
              </p:cNvSpPr>
              <p:nvPr/>
            </p:nvSpPr>
            <p:spPr>
              <a:xfrm>
                <a:off x="6948126" y="5933049"/>
                <a:ext cx="1899320" cy="276799"/>
              </a:xfrm>
              <a:prstGeom prst="rect">
                <a:avLst/>
              </a:prstGeom>
              <a:blipFill>
                <a:blip r:embed="rId19"/>
                <a:stretch>
                  <a:fillRect l="-5466"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6951599" y="5511195"/>
                <a:ext cx="1373736"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4</m:t>
                        </m:r>
                        <m:r>
                          <a:rPr lang="en-US" altLang="zh-CN" sz="1799" i="1">
                            <a:latin typeface="Cambria Math" panose="02040503050406030204" pitchFamily="18" charset="0"/>
                          </a:rPr>
                          <m:t>𝑏</m:t>
                        </m:r>
                      </m:sub>
                    </m:sSub>
                  </m:oMath>
                </a14:m>
                <a:r>
                  <a:rPr lang="en-US" altLang="zh-CN" sz="1799" dirty="0"/>
                  <a:t> </a:t>
                </a:r>
                <a14:m>
                  <m:oMath xmlns:m="http://schemas.openxmlformats.org/officeDocument/2006/math">
                    <m:r>
                      <a:rPr lang="en-US" altLang="zh-CN" sz="1799">
                        <a:latin typeface="Cambria Math" panose="02040503050406030204" pitchFamily="18" charset="0"/>
                      </a:rPr>
                      <m:t>={1,5,6}</m:t>
                    </m:r>
                  </m:oMath>
                </a14:m>
                <a:endParaRPr lang="zh-CN" altLang="en-US" sz="1799" dirty="0"/>
              </a:p>
            </p:txBody>
          </p:sp>
        </mc:Choice>
        <mc:Fallback xmlns="">
          <p:sp>
            <p:nvSpPr>
              <p:cNvPr id="35" name="文本框 34"/>
              <p:cNvSpPr txBox="1">
                <a:spLocks noRot="1" noChangeAspect="1" noMove="1" noResize="1" noEditPoints="1" noAdjustHandles="1" noChangeArrowheads="1" noChangeShapeType="1" noTextEdit="1"/>
              </p:cNvSpPr>
              <p:nvPr/>
            </p:nvSpPr>
            <p:spPr>
              <a:xfrm>
                <a:off x="6951599" y="5511195"/>
                <a:ext cx="1373736" cy="276799"/>
              </a:xfrm>
              <a:prstGeom prst="rect">
                <a:avLst/>
              </a:prstGeom>
              <a:blipFill>
                <a:blip r:embed="rId20"/>
                <a:stretch>
                  <a:fillRect l="-7080" r="-708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6930125" y="5097312"/>
                <a:ext cx="1618546" cy="27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𝑄</m:t>
                          </m:r>
                        </m:e>
                        <m:sub>
                          <m:r>
                            <a:rPr lang="en-US" altLang="zh-CN" sz="1799" i="1">
                              <a:latin typeface="Cambria Math" panose="02040503050406030204" pitchFamily="18" charset="0"/>
                            </a:rPr>
                            <m:t>4</m:t>
                          </m:r>
                          <m:r>
                            <a:rPr lang="en-US" altLang="zh-CN" sz="1799" i="1">
                              <a:latin typeface="Cambria Math" panose="02040503050406030204" pitchFamily="18" charset="0"/>
                            </a:rPr>
                            <m:t>𝑎</m:t>
                          </m:r>
                        </m:sub>
                      </m:sSub>
                      <m:r>
                        <a:rPr lang="en-US" altLang="zh-CN" sz="1799">
                          <a:latin typeface="Cambria Math" panose="02040503050406030204" pitchFamily="18" charset="0"/>
                        </a:rPr>
                        <m:t>={1,2,5,7}</m:t>
                      </m:r>
                    </m:oMath>
                  </m:oMathPara>
                </a14:m>
                <a:endParaRPr lang="zh-CN" altLang="en-US" sz="1799" dirty="0"/>
              </a:p>
            </p:txBody>
          </p:sp>
        </mc:Choice>
        <mc:Fallback xmlns="">
          <p:sp>
            <p:nvSpPr>
              <p:cNvPr id="36" name="文本框 35"/>
              <p:cNvSpPr txBox="1">
                <a:spLocks noRot="1" noChangeAspect="1" noMove="1" noResize="1" noEditPoints="1" noAdjustHandles="1" noChangeArrowheads="1" noChangeShapeType="1" noTextEdit="1"/>
              </p:cNvSpPr>
              <p:nvPr/>
            </p:nvSpPr>
            <p:spPr>
              <a:xfrm>
                <a:off x="6930125" y="5097312"/>
                <a:ext cx="1618546" cy="276799"/>
              </a:xfrm>
              <a:prstGeom prst="rect">
                <a:avLst/>
              </a:prstGeom>
              <a:blipFill>
                <a:blip r:embed="rId21"/>
                <a:stretch>
                  <a:fillRect l="-2264" r="-2264" b="-36957"/>
                </a:stretch>
              </a:blipFill>
            </p:spPr>
            <p:txBody>
              <a:bodyPr/>
              <a:lstStyle/>
              <a:p>
                <a:r>
                  <a:rPr lang="zh-CN" altLang="en-US">
                    <a:noFill/>
                  </a:rPr>
                  <a:t> </a:t>
                </a:r>
              </a:p>
            </p:txBody>
          </p:sp>
        </mc:Fallback>
      </mc:AlternateContent>
      <p:pic>
        <p:nvPicPr>
          <p:cNvPr id="37" name="图片 36" descr="0[7{0}L3T2KB4)99]3@K3$6"/>
          <p:cNvPicPr>
            <a:picLocks noChangeAspect="1"/>
          </p:cNvPicPr>
          <p:nvPr/>
        </p:nvPicPr>
        <p:blipFill>
          <a:blip r:embed="rId22"/>
          <a:stretch>
            <a:fillRect/>
          </a:stretch>
        </p:blipFill>
        <p:spPr>
          <a:xfrm>
            <a:off x="4221972" y="5564103"/>
            <a:ext cx="1601437" cy="1223905"/>
          </a:xfrm>
          <a:prstGeom prst="rect">
            <a:avLst/>
          </a:prstGeom>
        </p:spPr>
      </p:pic>
      <mc:AlternateContent xmlns:mc="http://schemas.openxmlformats.org/markup-compatibility/2006" xmlns:a14="http://schemas.microsoft.com/office/drawing/2010/main">
        <mc:Choice Requires="a14">
          <p:sp>
            <p:nvSpPr>
              <p:cNvPr id="39" name="文本框 38"/>
              <p:cNvSpPr txBox="1"/>
              <p:nvPr/>
            </p:nvSpPr>
            <p:spPr>
              <a:xfrm>
                <a:off x="9902180" y="654242"/>
                <a:ext cx="916679"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𝑁</m:t>
                        </m:r>
                      </m:e>
                      <m:sub>
                        <m:r>
                          <a:rPr lang="en-US" altLang="zh-CN" sz="1799" i="1">
                            <a:latin typeface="Cambria Math" panose="02040503050406030204" pitchFamily="18" charset="0"/>
                          </a:rPr>
                          <m:t>2</m:t>
                        </m:r>
                      </m:sub>
                    </m:sSub>
                  </m:oMath>
                </a14:m>
                <a:r>
                  <a:rPr lang="en-US" altLang="zh-CN" sz="1799" dirty="0"/>
                  <a:t> </a:t>
                </a:r>
                <a14:m>
                  <m:oMath xmlns:m="http://schemas.openxmlformats.org/officeDocument/2006/math">
                    <m:r>
                      <a:rPr lang="en-US" altLang="zh-CN" sz="1799">
                        <a:latin typeface="Cambria Math" panose="02040503050406030204" pitchFamily="18" charset="0"/>
                      </a:rPr>
                      <m:t>={1}</m:t>
                    </m:r>
                  </m:oMath>
                </a14:m>
                <a:endParaRPr lang="zh-CN" altLang="en-US" sz="1799" dirty="0"/>
              </a:p>
            </p:txBody>
          </p:sp>
        </mc:Choice>
        <mc:Fallback xmlns="">
          <p:sp>
            <p:nvSpPr>
              <p:cNvPr id="39" name="文本框 38"/>
              <p:cNvSpPr txBox="1">
                <a:spLocks noRot="1" noChangeAspect="1" noMove="1" noResize="1" noEditPoints="1" noAdjustHandles="1" noChangeArrowheads="1" noChangeShapeType="1" noTextEdit="1"/>
              </p:cNvSpPr>
              <p:nvPr/>
            </p:nvSpPr>
            <p:spPr>
              <a:xfrm>
                <a:off x="9902180" y="654242"/>
                <a:ext cx="916679" cy="276799"/>
              </a:xfrm>
              <a:prstGeom prst="rect">
                <a:avLst/>
              </a:prstGeom>
              <a:blipFill>
                <a:blip r:embed="rId23"/>
                <a:stretch>
                  <a:fillRect l="-8609" r="-10596"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9902180" y="1478013"/>
                <a:ext cx="1269247"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𝑁</m:t>
                        </m:r>
                      </m:e>
                      <m:sub>
                        <m:r>
                          <a:rPr lang="en-US" altLang="zh-CN" sz="1799" i="1">
                            <a:latin typeface="Cambria Math" panose="02040503050406030204" pitchFamily="18" charset="0"/>
                          </a:rPr>
                          <m:t>2</m:t>
                        </m:r>
                      </m:sub>
                    </m:sSub>
                  </m:oMath>
                </a14:m>
                <a:r>
                  <a:rPr lang="en-US" altLang="zh-CN" sz="1799" dirty="0"/>
                  <a:t> </a:t>
                </a:r>
                <a14:m>
                  <m:oMath xmlns:m="http://schemas.openxmlformats.org/officeDocument/2006/math">
                    <m:r>
                      <a:rPr lang="en-US" altLang="zh-CN" sz="1799">
                        <a:latin typeface="Cambria Math" panose="02040503050406030204" pitchFamily="18" charset="0"/>
                      </a:rPr>
                      <m:t>={1,2,3}</m:t>
                    </m:r>
                  </m:oMath>
                </a14:m>
                <a:endParaRPr lang="zh-CN" altLang="en-US" sz="1799" dirty="0"/>
              </a:p>
            </p:txBody>
          </p:sp>
        </mc:Choice>
        <mc:Fallback xmlns="">
          <p:sp>
            <p:nvSpPr>
              <p:cNvPr id="40" name="文本框 39"/>
              <p:cNvSpPr txBox="1">
                <a:spLocks noRot="1" noChangeAspect="1" noMove="1" noResize="1" noEditPoints="1" noAdjustHandles="1" noChangeArrowheads="1" noChangeShapeType="1" noTextEdit="1"/>
              </p:cNvSpPr>
              <p:nvPr/>
            </p:nvSpPr>
            <p:spPr>
              <a:xfrm>
                <a:off x="9902180" y="1478013"/>
                <a:ext cx="1269247" cy="276799"/>
              </a:xfrm>
              <a:prstGeom prst="rect">
                <a:avLst/>
              </a:prstGeom>
              <a:blipFill>
                <a:blip r:embed="rId24"/>
                <a:stretch>
                  <a:fillRect l="-6220" r="-7656"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9868824" y="1055123"/>
                <a:ext cx="1092963"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𝑁</m:t>
                        </m:r>
                      </m:e>
                      <m:sub>
                        <m:r>
                          <a:rPr lang="en-US" altLang="zh-CN" sz="1799" i="1">
                            <a:latin typeface="Cambria Math" panose="02040503050406030204" pitchFamily="18" charset="0"/>
                          </a:rPr>
                          <m:t>2</m:t>
                        </m:r>
                      </m:sub>
                    </m:sSub>
                  </m:oMath>
                </a14:m>
                <a:r>
                  <a:rPr lang="en-US" altLang="zh-CN" sz="1799" dirty="0"/>
                  <a:t> </a:t>
                </a:r>
                <a14:m>
                  <m:oMath xmlns:m="http://schemas.openxmlformats.org/officeDocument/2006/math">
                    <m:r>
                      <a:rPr lang="en-US" altLang="zh-CN" sz="1799">
                        <a:latin typeface="Cambria Math" panose="02040503050406030204" pitchFamily="18" charset="0"/>
                      </a:rPr>
                      <m:t>={1,2}</m:t>
                    </m:r>
                  </m:oMath>
                </a14:m>
                <a:endParaRPr lang="zh-CN" altLang="en-US" sz="1799" dirty="0"/>
              </a:p>
            </p:txBody>
          </p:sp>
        </mc:Choice>
        <mc:Fallback xmlns="">
          <p:sp>
            <p:nvSpPr>
              <p:cNvPr id="41" name="文本框 40"/>
              <p:cNvSpPr txBox="1">
                <a:spLocks noRot="1" noChangeAspect="1" noMove="1" noResize="1" noEditPoints="1" noAdjustHandles="1" noChangeArrowheads="1" noChangeShapeType="1" noTextEdit="1"/>
              </p:cNvSpPr>
              <p:nvPr/>
            </p:nvSpPr>
            <p:spPr>
              <a:xfrm>
                <a:off x="9868824" y="1055123"/>
                <a:ext cx="1092963" cy="276799"/>
              </a:xfrm>
              <a:prstGeom prst="rect">
                <a:avLst/>
              </a:prstGeom>
              <a:blipFill>
                <a:blip r:embed="rId25"/>
                <a:stretch>
                  <a:fillRect l="-7263" r="-8939"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9921887" y="2537359"/>
                <a:ext cx="916679" cy="276799"/>
              </a:xfrm>
              <a:prstGeom prst="rect">
                <a:avLst/>
              </a:prstGeom>
              <a:noFill/>
            </p:spPr>
            <p:txBody>
              <a:bodyPr wrap="none" lIns="0" tIns="0" rIns="0" bIns="0" rtlCol="0">
                <a:spAutoFit/>
              </a:bodyPr>
              <a:lstStyle/>
              <a:p>
                <a14:m>
                  <m:oMath xmlns:m="http://schemas.openxmlformats.org/officeDocument/2006/math">
                    <m:sSub>
                      <m:sSubPr>
                        <m:ctrlPr>
                          <a:rPr lang="en-US" altLang="zh-CN" sz="1799" i="1">
                            <a:latin typeface="Cambria Math" panose="02040503050406030204" pitchFamily="18" charset="0"/>
                          </a:rPr>
                        </m:ctrlPr>
                      </m:sSubPr>
                      <m:e>
                        <m:r>
                          <a:rPr lang="en-US" altLang="zh-CN" sz="1799" i="1">
                            <a:latin typeface="Cambria Math" panose="02040503050406030204" pitchFamily="18" charset="0"/>
                          </a:rPr>
                          <m:t>𝑁</m:t>
                        </m:r>
                      </m:e>
                      <m:sub>
                        <m:r>
                          <a:rPr lang="en-US" altLang="zh-CN" sz="1799" i="1">
                            <a:latin typeface="Cambria Math" panose="02040503050406030204" pitchFamily="18" charset="0"/>
                          </a:rPr>
                          <m:t>3</m:t>
                        </m:r>
                      </m:sub>
                    </m:sSub>
                  </m:oMath>
                </a14:m>
                <a:r>
                  <a:rPr lang="en-US" altLang="zh-CN" sz="1799" dirty="0"/>
                  <a:t> </a:t>
                </a:r>
                <a14:m>
                  <m:oMath xmlns:m="http://schemas.openxmlformats.org/officeDocument/2006/math">
                    <m:r>
                      <a:rPr lang="en-US" altLang="zh-CN" sz="1799">
                        <a:latin typeface="Cambria Math" panose="02040503050406030204" pitchFamily="18" charset="0"/>
                      </a:rPr>
                      <m:t>={3}</m:t>
                    </m:r>
                  </m:oMath>
                </a14:m>
                <a:endParaRPr lang="zh-CN" altLang="en-US" sz="1799" dirty="0"/>
              </a:p>
            </p:txBody>
          </p:sp>
        </mc:Choice>
        <mc:Fallback xmlns="">
          <p:sp>
            <p:nvSpPr>
              <p:cNvPr id="42" name="文本框 41"/>
              <p:cNvSpPr txBox="1">
                <a:spLocks noRot="1" noChangeAspect="1" noMove="1" noResize="1" noEditPoints="1" noAdjustHandles="1" noChangeArrowheads="1" noChangeShapeType="1" noTextEdit="1"/>
              </p:cNvSpPr>
              <p:nvPr/>
            </p:nvSpPr>
            <p:spPr>
              <a:xfrm>
                <a:off x="9921887" y="2537359"/>
                <a:ext cx="916679" cy="276799"/>
              </a:xfrm>
              <a:prstGeom prst="rect">
                <a:avLst/>
              </a:prstGeom>
              <a:blipFill>
                <a:blip r:embed="rId26"/>
                <a:stretch>
                  <a:fillRect l="-8667" r="-10667" b="-3695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28" grpId="0"/>
      <p:bldP spid="29" grpId="0"/>
      <p:bldP spid="30" grpId="0"/>
      <p:bldP spid="31" grpId="0"/>
      <p:bldP spid="32" grpId="0"/>
      <p:bldP spid="33" grpId="0"/>
      <p:bldP spid="34" grpId="0"/>
      <p:bldP spid="35" grpId="0"/>
      <p:bldP spid="36" grpId="0"/>
      <p:bldP spid="39"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01DDDA8-9E83-4055-84A1-513509ECA9F1}"/>
              </a:ext>
            </a:extLst>
          </p:cNvPr>
          <p:cNvSpPr/>
          <p:nvPr/>
        </p:nvSpPr>
        <p:spPr>
          <a:xfrm>
            <a:off x="1845940" y="1484784"/>
            <a:ext cx="6984776" cy="2031325"/>
          </a:xfrm>
          <a:prstGeom prst="rect">
            <a:avLst/>
          </a:prstGeom>
        </p:spPr>
        <p:txBody>
          <a:bodyPr wrap="square">
            <a:spAutoFit/>
          </a:bodyPr>
          <a:lstStyle/>
          <a:p>
            <a:r>
              <a:rPr lang="zh-CN" altLang="en-US" dirty="0">
                <a:ea typeface="宋体" panose="02010600030101010101" pitchFamily="2" charset="-122"/>
              </a:rPr>
              <a:t>约束的表示方法：</a:t>
            </a:r>
          </a:p>
          <a:p>
            <a:pPr algn="ctr">
              <a:buFont typeface="Wingdings" panose="05000000000000000000" pitchFamily="2" charset="2"/>
              <a:buNone/>
            </a:pPr>
            <a:r>
              <a:rPr lang="zh-CN" altLang="en-US" dirty="0">
                <a:ea typeface="宋体" panose="02010600030101010101" pitchFamily="2" charset="-122"/>
              </a:rPr>
              <a:t>  （</a:t>
            </a:r>
            <a:r>
              <a:rPr lang="en-US" altLang="zh-CN" dirty="0">
                <a:ea typeface="宋体" panose="02010600030101010101" pitchFamily="2" charset="-122"/>
              </a:rPr>
              <a:t>1</a:t>
            </a:r>
            <a:r>
              <a:rPr lang="zh-CN" altLang="en-US" dirty="0">
                <a:ea typeface="宋体" panose="02010600030101010101" pitchFamily="2" charset="-122"/>
              </a:rPr>
              <a:t>）内涵式表示方法：采用谓词表达式隐式表示，如</a:t>
            </a:r>
            <a:r>
              <a:rPr lang="en-US" altLang="zh-CN" dirty="0">
                <a:ea typeface="宋体" panose="02010600030101010101" pitchFamily="2" charset="-122"/>
              </a:rPr>
              <a:t>:    </a:t>
            </a:r>
          </a:p>
          <a:p>
            <a:pPr>
              <a:buFont typeface="Wingdings" panose="05000000000000000000" pitchFamily="2" charset="2"/>
              <a:buNone/>
            </a:pPr>
            <a:r>
              <a:rPr lang="en-US" altLang="zh-CN" dirty="0">
                <a:ea typeface="宋体" panose="02010600030101010101" pitchFamily="2" charset="-122"/>
              </a:rPr>
              <a:t>               x &gt; y, </a:t>
            </a:r>
            <a:r>
              <a:rPr lang="en-US" altLang="zh-CN" dirty="0" err="1">
                <a:ea typeface="宋体" panose="02010600030101010101" pitchFamily="2" charset="-122"/>
              </a:rPr>
              <a:t>x+y</a:t>
            </a:r>
            <a:r>
              <a:rPr lang="en-US" altLang="zh-CN" dirty="0">
                <a:ea typeface="宋体" panose="02010600030101010101" pitchFamily="2" charset="-122"/>
              </a:rPr>
              <a:t>=10</a:t>
            </a:r>
          </a:p>
          <a:p>
            <a:pPr>
              <a:buFont typeface="Wingdings" panose="05000000000000000000" pitchFamily="2" charset="2"/>
              <a:buNone/>
            </a:pPr>
            <a:endParaRPr lang="en-US" altLang="zh-CN" dirty="0">
              <a:ea typeface="宋体" panose="02010600030101010101" pitchFamily="2" charset="-122"/>
            </a:endParaRPr>
          </a:p>
          <a:p>
            <a:pPr>
              <a:buFont typeface="Wingdings" panose="05000000000000000000" pitchFamily="2" charset="2"/>
              <a:buNone/>
            </a:pPr>
            <a:r>
              <a:rPr lang="en-US" altLang="zh-CN" dirty="0">
                <a:ea typeface="宋体" panose="02010600030101010101" pitchFamily="2" charset="-122"/>
              </a:rPr>
              <a:t>       </a:t>
            </a:r>
            <a:r>
              <a:rPr lang="zh-CN" altLang="en-US" dirty="0">
                <a:ea typeface="宋体" panose="02010600030101010101" pitchFamily="2" charset="-122"/>
              </a:rPr>
              <a:t>（</a:t>
            </a:r>
            <a:r>
              <a:rPr lang="en-US" altLang="zh-CN" dirty="0">
                <a:ea typeface="宋体" panose="02010600030101010101" pitchFamily="2" charset="-122"/>
              </a:rPr>
              <a:t>2</a:t>
            </a:r>
            <a:r>
              <a:rPr lang="zh-CN" altLang="en-US" dirty="0">
                <a:ea typeface="宋体" panose="02010600030101010101" pitchFamily="2" charset="-122"/>
              </a:rPr>
              <a:t>）外延式表示方法：将各个可能的组合显示列出来，如：对于</a:t>
            </a:r>
            <a:r>
              <a:rPr lang="en-US" altLang="zh-CN" dirty="0">
                <a:ea typeface="宋体" panose="02010600030101010101" pitchFamily="2" charset="-122"/>
              </a:rPr>
              <a:t>bool</a:t>
            </a:r>
            <a:r>
              <a:rPr lang="zh-CN" altLang="en-US" dirty="0">
                <a:ea typeface="宋体" panose="02010600030101010101" pitchFamily="2" charset="-122"/>
              </a:rPr>
              <a:t>型变量</a:t>
            </a:r>
            <a:r>
              <a:rPr lang="en-US" altLang="zh-CN" dirty="0" err="1">
                <a:ea typeface="宋体" panose="02010600030101010101" pitchFamily="2" charset="-122"/>
              </a:rPr>
              <a:t>x,y</a:t>
            </a:r>
            <a:r>
              <a:rPr lang="en-US" altLang="zh-CN" dirty="0">
                <a:ea typeface="宋体" panose="02010600030101010101" pitchFamily="2" charset="-122"/>
              </a:rPr>
              <a:t>,</a:t>
            </a:r>
            <a:r>
              <a:rPr lang="zh-CN" altLang="en-US" dirty="0">
                <a:ea typeface="宋体" panose="02010600030101010101" pitchFamily="2" charset="-122"/>
              </a:rPr>
              <a:t>若</a:t>
            </a:r>
            <a:r>
              <a:rPr lang="en-US" altLang="zh-CN" dirty="0" err="1">
                <a:ea typeface="宋体" panose="02010600030101010101" pitchFamily="2" charset="-122"/>
              </a:rPr>
              <a:t>Cxy</a:t>
            </a:r>
            <a:r>
              <a:rPr lang="en-US" altLang="zh-CN" dirty="0">
                <a:ea typeface="宋体" panose="02010600030101010101" pitchFamily="2" charset="-122"/>
              </a:rPr>
              <a:t>={(</a:t>
            </a:r>
            <a:r>
              <a:rPr lang="en-US" altLang="zh-CN" dirty="0" err="1">
                <a:ea typeface="宋体" panose="02010600030101010101" pitchFamily="2" charset="-122"/>
              </a:rPr>
              <a:t>x,y</a:t>
            </a:r>
            <a:r>
              <a:rPr lang="en-US" altLang="zh-CN" dirty="0">
                <a:ea typeface="宋体" panose="02010600030101010101" pitchFamily="2" charset="-122"/>
              </a:rPr>
              <a:t>)|(x    y)=true},</a:t>
            </a:r>
            <a:r>
              <a:rPr lang="zh-CN" altLang="en-US" dirty="0">
                <a:ea typeface="宋体" panose="02010600030101010101" pitchFamily="2" charset="-122"/>
              </a:rPr>
              <a:t>用外延式表示如下：</a:t>
            </a:r>
          </a:p>
          <a:p>
            <a:pPr>
              <a:buFont typeface="Wingdings" panose="05000000000000000000" pitchFamily="2" charset="2"/>
              <a:buNone/>
            </a:pPr>
            <a:r>
              <a:rPr lang="zh-CN" altLang="en-US" dirty="0">
                <a:ea typeface="宋体" panose="02010600030101010101" pitchFamily="2" charset="-122"/>
              </a:rPr>
              <a:t>           </a:t>
            </a:r>
            <a:r>
              <a:rPr lang="en-US" altLang="zh-CN" dirty="0" err="1">
                <a:ea typeface="宋体" panose="02010600030101010101" pitchFamily="2" charset="-122"/>
              </a:rPr>
              <a:t>Cxy</a:t>
            </a:r>
            <a:r>
              <a:rPr lang="en-US" altLang="zh-CN" dirty="0">
                <a:ea typeface="宋体" panose="02010600030101010101" pitchFamily="2" charset="-122"/>
              </a:rPr>
              <a:t>={(</a:t>
            </a:r>
            <a:r>
              <a:rPr lang="en-US" altLang="zh-CN" dirty="0" err="1">
                <a:ea typeface="宋体" panose="02010600030101010101" pitchFamily="2" charset="-122"/>
              </a:rPr>
              <a:t>false,true</a:t>
            </a:r>
            <a:r>
              <a:rPr lang="en-US" altLang="zh-CN" dirty="0">
                <a:ea typeface="宋体" panose="02010600030101010101" pitchFamily="2" charset="-122"/>
              </a:rPr>
              <a:t>),(</a:t>
            </a:r>
            <a:r>
              <a:rPr lang="en-US" altLang="zh-CN" dirty="0" err="1">
                <a:ea typeface="宋体" panose="02010600030101010101" pitchFamily="2" charset="-122"/>
              </a:rPr>
              <a:t>true,false</a:t>
            </a:r>
            <a:r>
              <a:rPr lang="en-US" altLang="zh-CN" dirty="0">
                <a:ea typeface="宋体" panose="02010600030101010101" pitchFamily="2" charset="-122"/>
              </a:rPr>
              <a:t>),(</a:t>
            </a:r>
            <a:r>
              <a:rPr lang="en-US" altLang="zh-CN" dirty="0" err="1">
                <a:ea typeface="宋体" panose="02010600030101010101" pitchFamily="2" charset="-122"/>
              </a:rPr>
              <a:t>true,true</a:t>
            </a:r>
            <a:r>
              <a:rPr lang="en-US" altLang="zh-CN" dirty="0">
                <a:ea typeface="宋体" panose="02010600030101010101" pitchFamily="2" charset="-122"/>
              </a:rPr>
              <a:t>)}</a:t>
            </a:r>
          </a:p>
        </p:txBody>
      </p:sp>
      <p:graphicFrame>
        <p:nvGraphicFramePr>
          <p:cNvPr id="3" name="Object 24">
            <a:extLst>
              <a:ext uri="{FF2B5EF4-FFF2-40B4-BE49-F238E27FC236}">
                <a16:creationId xmlns:a16="http://schemas.microsoft.com/office/drawing/2014/main" id="{7ABBD536-B32E-4481-BF50-EE1B51FBDF42}"/>
              </a:ext>
            </a:extLst>
          </p:cNvPr>
          <p:cNvGraphicFramePr>
            <a:graphicFrameLocks noChangeAspect="1"/>
          </p:cNvGraphicFramePr>
          <p:nvPr>
            <p:extLst>
              <p:ext uri="{D42A27DB-BD31-4B8C-83A1-F6EECF244321}">
                <p14:modId xmlns:p14="http://schemas.microsoft.com/office/powerpoint/2010/main" val="560286119"/>
              </p:ext>
            </p:extLst>
          </p:nvPr>
        </p:nvGraphicFramePr>
        <p:xfrm>
          <a:off x="5446340" y="2924944"/>
          <a:ext cx="342900" cy="304800"/>
        </p:xfrm>
        <a:graphic>
          <a:graphicData uri="http://schemas.openxmlformats.org/presentationml/2006/ole">
            <mc:AlternateContent xmlns:mc="http://schemas.openxmlformats.org/markup-compatibility/2006">
              <mc:Choice xmlns:v="urn:schemas-microsoft-com:vml" Requires="v">
                <p:oleObj spid="_x0000_s1115" name="公式" r:id="rId3" imgW="139518" imgH="126835" progId="Equation.3">
                  <p:embed/>
                </p:oleObj>
              </mc:Choice>
              <mc:Fallback>
                <p:oleObj name="公式" r:id="rId3" imgW="139518" imgH="126835" progId="Equation.3">
                  <p:embed/>
                  <p:pic>
                    <p:nvPicPr>
                      <p:cNvPr id="73752" name="Object 24">
                        <a:extLst>
                          <a:ext uri="{FF2B5EF4-FFF2-40B4-BE49-F238E27FC236}">
                            <a16:creationId xmlns:a16="http://schemas.microsoft.com/office/drawing/2014/main" id="{C0A79DF3-B4FF-47DF-98FA-884C03A40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340" y="2924944"/>
                        <a:ext cx="3429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99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05980" y="1196752"/>
            <a:ext cx="9229226" cy="3070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95258" y="1267388"/>
            <a:ext cx="4012155" cy="1358546"/>
          </a:xfrm>
          <a:prstGeom prst="rect">
            <a:avLst/>
          </a:prstGeom>
        </p:spPr>
      </p:pic>
      <p:pic>
        <p:nvPicPr>
          <p:cNvPr id="3" name="图片 2"/>
          <p:cNvPicPr>
            <a:picLocks noChangeAspect="1"/>
          </p:cNvPicPr>
          <p:nvPr/>
        </p:nvPicPr>
        <p:blipFill>
          <a:blip r:embed="rId3"/>
          <a:stretch>
            <a:fillRect/>
          </a:stretch>
        </p:blipFill>
        <p:spPr>
          <a:xfrm>
            <a:off x="1316646" y="3464551"/>
            <a:ext cx="4812047" cy="1980684"/>
          </a:xfrm>
          <a:prstGeom prst="rect">
            <a:avLst/>
          </a:prstGeom>
        </p:spPr>
      </p:pic>
      <p:pic>
        <p:nvPicPr>
          <p:cNvPr id="4" name="图片 3"/>
          <p:cNvPicPr>
            <a:picLocks noChangeAspect="1"/>
          </p:cNvPicPr>
          <p:nvPr/>
        </p:nvPicPr>
        <p:blipFill>
          <a:blip r:embed="rId4"/>
          <a:stretch>
            <a:fillRect/>
          </a:stretch>
        </p:blipFill>
        <p:spPr>
          <a:xfrm>
            <a:off x="6585774" y="3306477"/>
            <a:ext cx="4126425" cy="19552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492BFF6-99CF-42D9-A5D2-356F2C2042DF}"/>
              </a:ext>
            </a:extLst>
          </p:cNvPr>
          <p:cNvPicPr>
            <a:picLocks noChangeAspect="1"/>
          </p:cNvPicPr>
          <p:nvPr/>
        </p:nvPicPr>
        <p:blipFill>
          <a:blip r:embed="rId2"/>
          <a:stretch>
            <a:fillRect/>
          </a:stretch>
        </p:blipFill>
        <p:spPr>
          <a:xfrm>
            <a:off x="6022404" y="1052736"/>
            <a:ext cx="5029795" cy="3106246"/>
          </a:xfrm>
          <a:prstGeom prst="rect">
            <a:avLst/>
          </a:prstGeom>
        </p:spPr>
      </p:pic>
      <p:pic>
        <p:nvPicPr>
          <p:cNvPr id="3" name="图片 2">
            <a:extLst>
              <a:ext uri="{FF2B5EF4-FFF2-40B4-BE49-F238E27FC236}">
                <a16:creationId xmlns:a16="http://schemas.microsoft.com/office/drawing/2014/main" id="{E3DF5333-30BA-4027-82C6-7DF8E3121AA9}"/>
              </a:ext>
            </a:extLst>
          </p:cNvPr>
          <p:cNvPicPr>
            <a:picLocks noChangeAspect="1"/>
          </p:cNvPicPr>
          <p:nvPr/>
        </p:nvPicPr>
        <p:blipFill>
          <a:blip r:embed="rId3"/>
          <a:stretch>
            <a:fillRect/>
          </a:stretch>
        </p:blipFill>
        <p:spPr>
          <a:xfrm>
            <a:off x="1076523" y="1072433"/>
            <a:ext cx="5304678" cy="3506192"/>
          </a:xfrm>
          <a:prstGeom prst="rect">
            <a:avLst/>
          </a:prstGeom>
        </p:spPr>
      </p:pic>
    </p:spTree>
    <p:extLst>
      <p:ext uri="{BB962C8B-B14F-4D97-AF65-F5344CB8AC3E}">
        <p14:creationId xmlns:p14="http://schemas.microsoft.com/office/powerpoint/2010/main" val="214856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B661D0-6150-44B7-A3F4-6BC481B0161A}"/>
              </a:ext>
            </a:extLst>
          </p:cNvPr>
          <p:cNvSpPr/>
          <p:nvPr/>
        </p:nvSpPr>
        <p:spPr>
          <a:xfrm>
            <a:off x="1197868" y="692696"/>
            <a:ext cx="377026" cy="369332"/>
          </a:xfrm>
          <a:prstGeom prst="rect">
            <a:avLst/>
          </a:prstGeom>
        </p:spPr>
        <p:txBody>
          <a:bodyPr wrap="none">
            <a:spAutoFit/>
          </a:bodyPr>
          <a:lstStyle/>
          <a:p>
            <a:r>
              <a:rPr lang="zh-CN" altLang="en-US" dirty="0">
                <a:latin typeface="Arial" panose="020B0604020202020204" pitchFamily="34" charset="0"/>
                <a:sym typeface="Arial" panose="020B0604020202020204" pitchFamily="34" charset="0"/>
              </a:rPr>
              <a:t>   </a:t>
            </a:r>
            <a:endParaRPr lang="en-US" altLang="zh-CN" dirty="0">
              <a:latin typeface="Arial" panose="020B0604020202020204" pitchFamily="34" charset="0"/>
              <a:sym typeface="Arial" panose="020B0604020202020204" pitchFamily="34" charset="0"/>
            </a:endParaRPr>
          </a:p>
        </p:txBody>
      </p:sp>
      <p:sp>
        <p:nvSpPr>
          <p:cNvPr id="3" name="文本框 2">
            <a:extLst>
              <a:ext uri="{FF2B5EF4-FFF2-40B4-BE49-F238E27FC236}">
                <a16:creationId xmlns:a16="http://schemas.microsoft.com/office/drawing/2014/main" id="{8AF4F278-AADA-4020-B3FE-8328B6B6637A}"/>
              </a:ext>
            </a:extLst>
          </p:cNvPr>
          <p:cNvSpPr txBox="1"/>
          <p:nvPr/>
        </p:nvSpPr>
        <p:spPr>
          <a:xfrm>
            <a:off x="1963462" y="1556792"/>
            <a:ext cx="1326132" cy="369332"/>
          </a:xfrm>
          <a:prstGeom prst="rect">
            <a:avLst/>
          </a:prstGeom>
          <a:noFill/>
        </p:spPr>
        <p:txBody>
          <a:bodyPr wrap="none" rtlCol="0">
            <a:spAutoFit/>
          </a:bodyPr>
          <a:lstStyle/>
          <a:p>
            <a:r>
              <a:rPr lang="en-US" altLang="zh-CN" dirty="0" err="1"/>
              <a:t>allDifferent</a:t>
            </a:r>
            <a:endParaRPr lang="zh-CN" altLang="en-US" dirty="0"/>
          </a:p>
        </p:txBody>
      </p:sp>
      <p:sp>
        <p:nvSpPr>
          <p:cNvPr id="4" name="矩形 3">
            <a:extLst>
              <a:ext uri="{FF2B5EF4-FFF2-40B4-BE49-F238E27FC236}">
                <a16:creationId xmlns:a16="http://schemas.microsoft.com/office/drawing/2014/main" id="{CB598B73-0F40-41D8-BB2F-1408ADF7AD9D}"/>
              </a:ext>
            </a:extLst>
          </p:cNvPr>
          <p:cNvSpPr/>
          <p:nvPr/>
        </p:nvSpPr>
        <p:spPr>
          <a:xfrm>
            <a:off x="1845940" y="1988840"/>
            <a:ext cx="8280920" cy="2308324"/>
          </a:xfrm>
          <a:prstGeom prst="rect">
            <a:avLst/>
          </a:prstGeom>
        </p:spPr>
        <p:txBody>
          <a:bodyPr wrap="square">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如果一个约束</a:t>
            </a:r>
            <a:r>
              <a:rPr lang="en-US" altLang="zh-CN" kern="100" dirty="0">
                <a:latin typeface="等线" panose="02010600030101010101" pitchFamily="2" charset="-122"/>
                <a:ea typeface="等线" panose="02010600030101010101" pitchFamily="2" charset="-122"/>
                <a:cs typeface="Times New Roman" panose="02020603050405020304" pitchFamily="18" charset="0"/>
              </a:rPr>
              <a:t>c</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x</a:t>
            </a:r>
            <a:r>
              <a:rPr lang="en-US" altLang="zh-CN" sz="1000" kern="100" dirty="0">
                <a:latin typeface="等线" panose="02010600030101010101" pitchFamily="2" charset="-122"/>
                <a:ea typeface="等线" panose="02010600030101010101" pitchFamily="2" charset="-122"/>
                <a:cs typeface="Times New Roman" panose="02020603050405020304" pitchFamily="18" charset="0"/>
              </a:rPr>
              <a:t>1</a:t>
            </a:r>
            <a:r>
              <a:rPr lang="en-US" altLang="zh-CN" kern="100" dirty="0">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n</a:t>
            </a:r>
            <a:r>
              <a:rPr lang="zh-CN" altLang="en-US" kern="100" dirty="0">
                <a:latin typeface="等线" panose="02010600030101010101" pitchFamily="2" charset="-122"/>
                <a:ea typeface="等线" panose="02010600030101010101" pitchFamily="2" charset="-122"/>
                <a:cs typeface="Times New Roman" panose="02020603050405020304" pitchFamily="18" charset="0"/>
              </a:rPr>
              <a:t>），对于任何</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i</a:t>
            </a:r>
            <a:r>
              <a:rPr lang="en-US" altLang="zh-CN" kern="100" dirty="0">
                <a:latin typeface="等线" panose="02010600030101010101" pitchFamily="2" charset="-122"/>
                <a:ea typeface="等线" panose="02010600030101010101" pitchFamily="2" charset="-122"/>
                <a:cs typeface="Times New Roman" panose="02020603050405020304" pitchFamily="18" charset="0"/>
              </a:rPr>
              <a:t>&lt;j</a:t>
            </a:r>
            <a:r>
              <a:rPr lang="zh-CN" altLang="en-US" kern="100" dirty="0">
                <a:latin typeface="等线" panose="02010600030101010101" pitchFamily="2" charset="-122"/>
                <a:ea typeface="等线" panose="02010600030101010101" pitchFamily="2" charset="-122"/>
                <a:cs typeface="Times New Roman" panose="02020603050405020304" pitchFamily="18" charset="0"/>
              </a:rPr>
              <a:t>，都有</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i</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j</a:t>
            </a:r>
            <a:r>
              <a:rPr lang="zh-CN" altLang="en-US" kern="100" dirty="0">
                <a:latin typeface="等线" panose="02010600030101010101" pitchFamily="2" charset="-122"/>
                <a:ea typeface="等线" panose="02010600030101010101" pitchFamily="2" charset="-122"/>
                <a:cs typeface="Times New Roman" panose="02020603050405020304" pitchFamily="18" charset="0"/>
              </a:rPr>
              <a:t>，则</a:t>
            </a:r>
            <a:r>
              <a:rPr lang="en-US" altLang="zh-CN" kern="100" dirty="0">
                <a:latin typeface="等线" panose="02010600030101010101" pitchFamily="2" charset="-122"/>
                <a:ea typeface="等线" panose="02010600030101010101" pitchFamily="2" charset="-122"/>
                <a:cs typeface="Times New Roman" panose="02020603050405020304" pitchFamily="18" charset="0"/>
              </a:rPr>
              <a:t>c</a:t>
            </a:r>
            <a:r>
              <a:rPr lang="zh-CN" altLang="en-US" kern="100" dirty="0">
                <a:latin typeface="等线" panose="02010600030101010101" pitchFamily="2" charset="-122"/>
                <a:ea typeface="等线" panose="02010600030101010101" pitchFamily="2" charset="-122"/>
                <a:cs typeface="Times New Roman" panose="02020603050405020304" pitchFamily="18" charset="0"/>
              </a:rPr>
              <a:t>是一个全不同约束。可以用一个称作值图的图</a:t>
            </a:r>
            <a:r>
              <a:rPr lang="en-US" altLang="zh-CN" kern="100" dirty="0">
                <a:latin typeface="等线" panose="02010600030101010101" pitchFamily="2" charset="-122"/>
                <a:ea typeface="等线" panose="02010600030101010101" pitchFamily="2" charset="-122"/>
                <a:cs typeface="Times New Roman" panose="02020603050405020304" pitchFamily="18" charset="0"/>
              </a:rPr>
              <a:t>B(c)=(</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,D</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,E</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来表示一个全不同约束</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当一个约束的变量的每一个值都可以扩展到约束的所有其他变量时，该约束被称为广义弧一致约束</a:t>
            </a:r>
            <a:r>
              <a:rPr lang="en-US" altLang="zh-CN" kern="100" dirty="0">
                <a:latin typeface="等线" panose="02010600030101010101" pitchFamily="2" charset="-122"/>
                <a:ea typeface="等线" panose="02010600030101010101" pitchFamily="2" charset="-122"/>
                <a:cs typeface="Times New Roman" panose="02020603050405020304" pitchFamily="18" charset="0"/>
              </a:rPr>
              <a:t>(GAC)</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en-US"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为了实现全不同约束上的广义弧一致，首先要引入关于图论、二分图以及最大匹配等概念</a:t>
            </a:r>
          </a:p>
        </p:txBody>
      </p:sp>
      <p:sp>
        <p:nvSpPr>
          <p:cNvPr id="5" name="矩形 4">
            <a:extLst>
              <a:ext uri="{FF2B5EF4-FFF2-40B4-BE49-F238E27FC236}">
                <a16:creationId xmlns:a16="http://schemas.microsoft.com/office/drawing/2014/main" id="{E9671A60-FCF1-4E11-8C28-1DF2C0BB4D34}"/>
              </a:ext>
            </a:extLst>
          </p:cNvPr>
          <p:cNvSpPr/>
          <p:nvPr/>
        </p:nvSpPr>
        <p:spPr>
          <a:xfrm>
            <a:off x="1386381" y="724054"/>
            <a:ext cx="1531188" cy="369332"/>
          </a:xfrm>
          <a:prstGeom prst="rect">
            <a:avLst/>
          </a:prstGeom>
        </p:spPr>
        <p:txBody>
          <a:bodyPr wrap="none">
            <a:spAutoFit/>
          </a:bodyPr>
          <a:lstStyle/>
          <a:p>
            <a:r>
              <a:rPr lang="zh-CN" altLang="en-US" dirty="0">
                <a:latin typeface="Arial" panose="020B0604020202020204" pitchFamily="34" charset="0"/>
                <a:sym typeface="Arial" panose="020B0604020202020204" pitchFamily="34" charset="0"/>
              </a:rPr>
              <a:t>相容性推理   </a:t>
            </a:r>
            <a:endParaRPr lang="en-US" altLang="zh-CN" dirty="0">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20721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DCAF3B8-04D1-4D0D-BC24-40D465B4B301}"/>
              </a:ext>
            </a:extLst>
          </p:cNvPr>
          <p:cNvSpPr/>
          <p:nvPr/>
        </p:nvSpPr>
        <p:spPr>
          <a:xfrm>
            <a:off x="2133972" y="1268760"/>
            <a:ext cx="7416824" cy="1477328"/>
          </a:xfrm>
          <a:prstGeom prst="rect">
            <a:avLst/>
          </a:prstGeom>
        </p:spPr>
        <p:txBody>
          <a:bodyPr wrap="square">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二分图是图论中的一种特殊模型。称图</a:t>
            </a:r>
            <a:r>
              <a:rPr lang="en-US" altLang="zh-CN" kern="100" dirty="0">
                <a:latin typeface="等线" panose="02010600030101010101" pitchFamily="2" charset="-122"/>
                <a:ea typeface="等线" panose="02010600030101010101" pitchFamily="2" charset="-122"/>
                <a:cs typeface="Times New Roman" panose="02020603050405020304" pitchFamily="18" charset="0"/>
              </a:rPr>
              <a:t>G</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为一个为二分图，</a:t>
            </a:r>
            <a:r>
              <a:rPr lang="en-US" altLang="zh-CN" kern="100" dirty="0">
                <a:latin typeface="等线" panose="02010600030101010101" pitchFamily="2" charset="-122"/>
                <a:ea typeface="等线" panose="02010600030101010101" pitchFamily="2" charset="-122"/>
                <a:cs typeface="Times New Roman" panose="02020603050405020304" pitchFamily="18" charset="0"/>
              </a:rPr>
              <a:t>G=(V,E)</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的顶点</a:t>
            </a:r>
            <a:r>
              <a:rPr lang="en-US" altLang="zh-CN" kern="100" dirty="0">
                <a:latin typeface="等线" panose="02010600030101010101" pitchFamily="2" charset="-122"/>
                <a:ea typeface="等线" panose="02010600030101010101" pitchFamily="2" charset="-122"/>
                <a:cs typeface="Times New Roman" panose="02020603050405020304" pitchFamily="18" charset="0"/>
              </a:rPr>
              <a:t>V</a:t>
            </a:r>
            <a:r>
              <a:rPr lang="zh-CN" altLang="en-US" kern="100" dirty="0">
                <a:latin typeface="等线" panose="02010600030101010101" pitchFamily="2" charset="-122"/>
                <a:ea typeface="等线" panose="02010600030101010101" pitchFamily="2" charset="-122"/>
                <a:cs typeface="Times New Roman" panose="02020603050405020304" pitchFamily="18" charset="0"/>
              </a:rPr>
              <a:t>划分为两个交集为空的顶点集，并且任意边的两个端点都分属于两个集合。它可以被划分为两个部分，每个部分内的点互不相连。</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二分图可以用</a:t>
            </a:r>
            <a:r>
              <a:rPr lang="en-US" altLang="zh-CN" kern="100" dirty="0">
                <a:latin typeface="等线" panose="02010600030101010101" pitchFamily="2" charset="-122"/>
                <a:ea typeface="等线" panose="02010600030101010101" pitchFamily="2" charset="-122"/>
                <a:cs typeface="Times New Roman" panose="02020603050405020304" pitchFamily="18" charset="0"/>
              </a:rPr>
              <a:t>B(U,V,E)</a:t>
            </a:r>
            <a:r>
              <a:rPr lang="zh-CN" altLang="en-US" kern="100" dirty="0">
                <a:latin typeface="等线" panose="02010600030101010101" pitchFamily="2" charset="-122"/>
                <a:ea typeface="等线" panose="02010600030101010101" pitchFamily="2" charset="-122"/>
                <a:cs typeface="Times New Roman" panose="02020603050405020304" pitchFamily="18" charset="0"/>
              </a:rPr>
              <a:t>表示，</a:t>
            </a:r>
            <a:r>
              <a:rPr lang="en-US" altLang="zh-CN" kern="100" dirty="0">
                <a:latin typeface="等线" panose="02010600030101010101" pitchFamily="2" charset="-122"/>
                <a:ea typeface="等线" panose="02010600030101010101" pitchFamily="2" charset="-122"/>
                <a:cs typeface="Times New Roman" panose="02020603050405020304" pitchFamily="18" charset="0"/>
              </a:rPr>
              <a:t>U, V</a:t>
            </a:r>
            <a:r>
              <a:rPr lang="zh-CN" altLang="en-US" kern="100" dirty="0">
                <a:latin typeface="等线" panose="02010600030101010101" pitchFamily="2" charset="-122"/>
                <a:ea typeface="等线" panose="02010600030101010101" pitchFamily="2" charset="-122"/>
                <a:cs typeface="Times New Roman" panose="02020603050405020304" pitchFamily="18" charset="0"/>
              </a:rPr>
              <a:t>是两个不相交的节点集合，</a:t>
            </a:r>
            <a:r>
              <a:rPr lang="en-US" altLang="zh-CN" kern="100" dirty="0">
                <a:latin typeface="等线" panose="02010600030101010101" pitchFamily="2" charset="-122"/>
                <a:ea typeface="等线" panose="02010600030101010101" pitchFamily="2" charset="-122"/>
                <a:cs typeface="Times New Roman" panose="02020603050405020304" pitchFamily="18" charset="0"/>
              </a:rPr>
              <a:t>E</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中的每条边都将</a:t>
            </a:r>
            <a:r>
              <a:rPr lang="en-US" altLang="zh-CN" kern="100" dirty="0">
                <a:latin typeface="等线" panose="02010600030101010101" pitchFamily="2" charset="-122"/>
                <a:ea typeface="等线" panose="02010600030101010101" pitchFamily="2" charset="-122"/>
                <a:cs typeface="Times New Roman" panose="02020603050405020304" pitchFamily="18" charset="0"/>
              </a:rPr>
              <a:t>U</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中的一个节点连接到</a:t>
            </a:r>
            <a:r>
              <a:rPr lang="en-US" altLang="zh-CN" kern="100" dirty="0">
                <a:latin typeface="等线" panose="02010600030101010101" pitchFamily="2" charset="-122"/>
                <a:ea typeface="等线" panose="02010600030101010101" pitchFamily="2" charset="-122"/>
                <a:cs typeface="Times New Roman" panose="02020603050405020304" pitchFamily="18" charset="0"/>
              </a:rPr>
              <a:t>V</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中的一个节点</a:t>
            </a:r>
          </a:p>
        </p:txBody>
      </p:sp>
      <p:pic>
        <p:nvPicPr>
          <p:cNvPr id="4" name="图片 3">
            <a:extLst>
              <a:ext uri="{FF2B5EF4-FFF2-40B4-BE49-F238E27FC236}">
                <a16:creationId xmlns:a16="http://schemas.microsoft.com/office/drawing/2014/main" id="{BF6642C4-520B-438A-ACCB-B3398BA96AFC}"/>
              </a:ext>
            </a:extLst>
          </p:cNvPr>
          <p:cNvPicPr>
            <a:picLocks noChangeAspect="1"/>
          </p:cNvPicPr>
          <p:nvPr/>
        </p:nvPicPr>
        <p:blipFill>
          <a:blip r:embed="rId2"/>
          <a:stretch>
            <a:fillRect/>
          </a:stretch>
        </p:blipFill>
        <p:spPr>
          <a:xfrm>
            <a:off x="4637622" y="2924944"/>
            <a:ext cx="2409524" cy="3314286"/>
          </a:xfrm>
          <a:prstGeom prst="rect">
            <a:avLst/>
          </a:prstGeom>
        </p:spPr>
      </p:pic>
      <p:sp>
        <p:nvSpPr>
          <p:cNvPr id="5" name="矩形 4">
            <a:extLst>
              <a:ext uri="{FF2B5EF4-FFF2-40B4-BE49-F238E27FC236}">
                <a16:creationId xmlns:a16="http://schemas.microsoft.com/office/drawing/2014/main" id="{6EE407F3-C047-42E2-A558-32CA066076B6}"/>
              </a:ext>
            </a:extLst>
          </p:cNvPr>
          <p:cNvSpPr/>
          <p:nvPr/>
        </p:nvSpPr>
        <p:spPr>
          <a:xfrm>
            <a:off x="1845940" y="899428"/>
            <a:ext cx="877163" cy="369332"/>
          </a:xfrm>
          <a:prstGeom prst="rect">
            <a:avLst/>
          </a:prstGeom>
        </p:spPr>
        <p:txBody>
          <a:bodyPr wrap="none">
            <a:spAutoFit/>
          </a:bodyPr>
          <a:lstStyle/>
          <a:p>
            <a:r>
              <a:rPr lang="zh-CN" altLang="en-US" dirty="0">
                <a:latin typeface="Arial" panose="020B0604020202020204" pitchFamily="34" charset="0"/>
              </a:rPr>
              <a:t>二分图</a:t>
            </a:r>
            <a:endParaRPr lang="en-US" altLang="zh-CN" dirty="0">
              <a:latin typeface="Arial" panose="020B0604020202020204" pitchFamily="34" charset="0"/>
            </a:endParaRPr>
          </a:p>
        </p:txBody>
      </p:sp>
    </p:spTree>
    <p:extLst>
      <p:ext uri="{BB962C8B-B14F-4D97-AF65-F5344CB8AC3E}">
        <p14:creationId xmlns:p14="http://schemas.microsoft.com/office/powerpoint/2010/main" val="17142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A6A3088-D29B-40D2-900F-AEE45E43ECFD}"/>
              </a:ext>
            </a:extLst>
          </p:cNvPr>
          <p:cNvSpPr/>
          <p:nvPr/>
        </p:nvSpPr>
        <p:spPr>
          <a:xfrm>
            <a:off x="1701924" y="980728"/>
            <a:ext cx="7438901" cy="4801314"/>
          </a:xfrm>
          <a:prstGeom prst="rect">
            <a:avLst/>
          </a:prstGeom>
        </p:spPr>
        <p:txBody>
          <a:bodyPr wrap="square">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matching</a:t>
            </a:r>
            <a:r>
              <a:rPr lang="zh-CN" altLang="en-US" kern="100" dirty="0">
                <a:latin typeface="等线" panose="02010600030101010101" pitchFamily="2" charset="-122"/>
                <a:ea typeface="等线" panose="02010600030101010101" pitchFamily="2" charset="-122"/>
                <a:cs typeface="Times New Roman" panose="02020603050405020304" pitchFamily="18" charset="0"/>
              </a:rPr>
              <a:t>：匹配是一组没有共同节点的边。</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匹配节点 </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matched node</a:t>
            </a:r>
            <a:r>
              <a:rPr lang="zh-CN" altLang="en-US" kern="100" dirty="0">
                <a:latin typeface="等线" panose="02010600030101010101" pitchFamily="2" charset="-122"/>
                <a:ea typeface="等线" panose="02010600030101010101" pitchFamily="2" charset="-122"/>
                <a:cs typeface="Times New Roman" panose="02020603050405020304" pitchFamily="18" charset="0"/>
              </a:rPr>
              <a:t>：如果节点连接到匹配中的一条边，则称为匹配节点</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否则称为空闲节点。</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最大匹配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maximum matching</a:t>
            </a:r>
            <a:r>
              <a:rPr lang="zh-CN" altLang="en-US" kern="100" dirty="0">
                <a:latin typeface="等线" panose="02010600030101010101" pitchFamily="2" charset="-122"/>
                <a:ea typeface="等线" panose="02010600030101010101" pitchFamily="2" charset="-122"/>
                <a:cs typeface="Times New Roman" panose="02020603050405020304" pitchFamily="18" charset="0"/>
              </a:rPr>
              <a:t>：有着最大边数的匹配称为最大匹配。</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交替路径 ：</a:t>
            </a:r>
            <a:r>
              <a:rPr lang="en-US" altLang="zh-CN" kern="100" dirty="0">
                <a:latin typeface="等线" panose="02010600030101010101" pitchFamily="2" charset="-122"/>
                <a:ea typeface="等线" panose="02010600030101010101" pitchFamily="2" charset="-122"/>
                <a:cs typeface="Times New Roman" panose="02020603050405020304" pitchFamily="18" charset="0"/>
              </a:rPr>
              <a:t>alternating path</a:t>
            </a:r>
            <a:r>
              <a:rPr lang="zh-CN" altLang="en-US" kern="100" dirty="0">
                <a:latin typeface="等线" panose="02010600030101010101" pitchFamily="2" charset="-122"/>
                <a:ea typeface="等线" panose="02010600030101010101" pitchFamily="2" charset="-122"/>
                <a:cs typeface="Times New Roman" panose="02020603050405020304" pitchFamily="18" charset="0"/>
              </a:rPr>
              <a:t>，从未匹配点出发，依次经过未匹配的边和已匹配的边，即为交替路，可以理解为路径在匹配中交替出现，进进出出（</a:t>
            </a:r>
            <a:r>
              <a:rPr lang="en-US" altLang="zh-CN" kern="100" dirty="0">
                <a:latin typeface="等线" panose="02010600030101010101" pitchFamily="2" charset="-122"/>
                <a:ea typeface="等线" panose="02010600030101010101" pitchFamily="2" charset="-122"/>
                <a:cs typeface="Times New Roman" panose="02020603050405020304" pitchFamily="18" charset="0"/>
              </a:rPr>
              <a:t>in and out of</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增广路径：增广路径是两端点为空闲节点的交替路径。如：</a:t>
            </a:r>
            <a:r>
              <a:rPr lang="en-US" altLang="zh-CN" kern="100" dirty="0">
                <a:latin typeface="等线" panose="02010600030101010101" pitchFamily="2" charset="-122"/>
                <a:ea typeface="等线" panose="02010600030101010101" pitchFamily="2" charset="-122"/>
                <a:cs typeface="Times New Roman" panose="02020603050405020304" pitchFamily="18" charset="0"/>
              </a:rPr>
              <a:t>3 -&gt; 5 -&gt; 1 -&gt; 7 -&gt; 4 -&gt; 8</a:t>
            </a:r>
            <a:endParaRPr lang="zh-CN" altLang="en-US"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（应注意，交替路径和增广路径都是在匹配的基础上来的，不能脱离匹配讨论交替路径和增广路径）</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二分图不止一个最大匹配，因此最大匹配不唯一，通常存在着一些具有相同大小的最大匹配</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交替环：一个首尾相连的封闭的交替路径，</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许可边：属于某些最大匹配的边</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相对于允许边，冗余边为不出现在任何最大匹配中的边</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许可点：被某些最大匹配覆盖的点</a:t>
            </a:r>
          </a:p>
        </p:txBody>
      </p:sp>
      <p:sp>
        <p:nvSpPr>
          <p:cNvPr id="3" name="矩形 2">
            <a:extLst>
              <a:ext uri="{FF2B5EF4-FFF2-40B4-BE49-F238E27FC236}">
                <a16:creationId xmlns:a16="http://schemas.microsoft.com/office/drawing/2014/main" id="{CE3E9D2B-FA53-45EA-AB58-F1459C8C2C24}"/>
              </a:ext>
            </a:extLst>
          </p:cNvPr>
          <p:cNvSpPr/>
          <p:nvPr/>
        </p:nvSpPr>
        <p:spPr>
          <a:xfrm>
            <a:off x="1341884" y="548680"/>
            <a:ext cx="1800493" cy="369332"/>
          </a:xfrm>
          <a:prstGeom prst="rect">
            <a:avLst/>
          </a:prstGeom>
        </p:spPr>
        <p:txBody>
          <a:bodyPr wrap="none">
            <a:spAutoFit/>
          </a:bodyPr>
          <a:lstStyle/>
          <a:p>
            <a:r>
              <a:rPr lang="zh-CN" altLang="en-US" dirty="0">
                <a:latin typeface="Arial" panose="020B0604020202020204" pitchFamily="34" charset="0"/>
              </a:rPr>
              <a:t>一些重要概念：</a:t>
            </a:r>
            <a:endParaRPr lang="en-US" altLang="zh-CN" dirty="0">
              <a:latin typeface="Arial" panose="020B0604020202020204" pitchFamily="34" charset="0"/>
            </a:endParaRPr>
          </a:p>
        </p:txBody>
      </p:sp>
    </p:spTree>
    <p:extLst>
      <p:ext uri="{BB962C8B-B14F-4D97-AF65-F5344CB8AC3E}">
        <p14:creationId xmlns:p14="http://schemas.microsoft.com/office/powerpoint/2010/main" val="22187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A986F20-7419-42EA-92EA-CF3F9E6DD6FC}"/>
              </a:ext>
            </a:extLst>
          </p:cNvPr>
          <p:cNvSpPr/>
          <p:nvPr/>
        </p:nvSpPr>
        <p:spPr>
          <a:xfrm>
            <a:off x="1366265" y="1628800"/>
            <a:ext cx="5832648" cy="2862322"/>
          </a:xfrm>
          <a:prstGeom prst="rect">
            <a:avLst/>
          </a:prstGeom>
        </p:spPr>
        <p:txBody>
          <a:bodyPr wrap="square">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例：对于如图所示的二分图</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加粗的黑实线代表匹配，同时六条匹配构成了一个最大匹配</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节点</a:t>
            </a:r>
            <a:r>
              <a:rPr lang="en-US" altLang="zh-CN" kern="100" dirty="0">
                <a:latin typeface="等线" panose="02010600030101010101" pitchFamily="2" charset="-122"/>
                <a:ea typeface="等线" panose="02010600030101010101" pitchFamily="2" charset="-122"/>
                <a:cs typeface="Times New Roman" panose="02020603050405020304" pitchFamily="18" charset="0"/>
              </a:rPr>
              <a:t>7</a:t>
            </a:r>
            <a:r>
              <a:rPr lang="zh-CN" altLang="en-US" kern="100" dirty="0">
                <a:latin typeface="等线" panose="02010600030101010101" pitchFamily="2" charset="-122"/>
                <a:ea typeface="等线" panose="02010600030101010101" pitchFamily="2" charset="-122"/>
                <a:cs typeface="Times New Roman" panose="02020603050405020304" pitchFamily="18" charset="0"/>
              </a:rPr>
              <a:t>没有链接到匹配中的任何一条边，因此</a:t>
            </a:r>
            <a:r>
              <a:rPr lang="en-US" altLang="zh-CN" kern="100" dirty="0">
                <a:latin typeface="等线" panose="02010600030101010101" pitchFamily="2" charset="-122"/>
                <a:ea typeface="等线" panose="02010600030101010101" pitchFamily="2" charset="-122"/>
                <a:cs typeface="Times New Roman" panose="02020603050405020304" pitchFamily="18" charset="0"/>
              </a:rPr>
              <a:t>7</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为自由节点</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7,x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6</a:t>
            </a:r>
            <a:r>
              <a:rPr lang="en-US" altLang="zh-CN" kern="100" dirty="0">
                <a:latin typeface="等线" panose="02010600030101010101" pitchFamily="2" charset="-122"/>
                <a:ea typeface="等线" panose="02010600030101010101" pitchFamily="2" charset="-122"/>
                <a:cs typeface="Times New Roman" panose="02020603050405020304" pitchFamily="18" charset="0"/>
              </a:rPr>
              <a:t>,6,x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5</a:t>
            </a:r>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）这条路径中的边在匹配中交替出现，则其为一个交替路径，且起点是一个自由节点</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3</a:t>
            </a:r>
            <a:r>
              <a:rPr lang="en-US" altLang="zh-CN" kern="100" dirty="0">
                <a:latin typeface="等线" panose="02010600030101010101" pitchFamily="2" charset="-122"/>
                <a:ea typeface="等线" panose="02010600030101010101" pitchFamily="2" charset="-122"/>
                <a:cs typeface="Times New Roman" panose="02020603050405020304" pitchFamily="18" charset="0"/>
              </a:rPr>
              <a:t>,3,x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2</a:t>
            </a:r>
            <a:r>
              <a:rPr lang="en-US" altLang="zh-CN" kern="100" dirty="0">
                <a:latin typeface="等线" panose="02010600030101010101" pitchFamily="2" charset="-122"/>
                <a:ea typeface="等线" panose="02010600030101010101" pitchFamily="2" charset="-122"/>
                <a:cs typeface="Times New Roman" panose="02020603050405020304" pitchFamily="18" charset="0"/>
              </a:rPr>
              <a:t>,2,x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1</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）是一个首尾相连的封闭的交替路径，从</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开始由</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结束，是一个交替环</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3" name="图片 2">
            <a:extLst>
              <a:ext uri="{FF2B5EF4-FFF2-40B4-BE49-F238E27FC236}">
                <a16:creationId xmlns:a16="http://schemas.microsoft.com/office/drawing/2014/main" id="{574DFA93-AD07-422C-84EC-0064C6BFDAEA}"/>
              </a:ext>
            </a:extLst>
          </p:cNvPr>
          <p:cNvPicPr>
            <a:picLocks noChangeAspect="1"/>
          </p:cNvPicPr>
          <p:nvPr/>
        </p:nvPicPr>
        <p:blipFill>
          <a:blip r:embed="rId2"/>
          <a:stretch>
            <a:fillRect/>
          </a:stretch>
        </p:blipFill>
        <p:spPr>
          <a:xfrm>
            <a:off x="7318548" y="1412776"/>
            <a:ext cx="2909078" cy="3381804"/>
          </a:xfrm>
          <a:prstGeom prst="rect">
            <a:avLst/>
          </a:prstGeom>
        </p:spPr>
      </p:pic>
    </p:spTree>
    <p:extLst>
      <p:ext uri="{BB962C8B-B14F-4D97-AF65-F5344CB8AC3E}">
        <p14:creationId xmlns:p14="http://schemas.microsoft.com/office/powerpoint/2010/main" val="378168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ABC4A7-06B8-4B11-97E0-65CE86230744}"/>
              </a:ext>
            </a:extLst>
          </p:cNvPr>
          <p:cNvSpPr/>
          <p:nvPr/>
        </p:nvSpPr>
        <p:spPr>
          <a:xfrm>
            <a:off x="1845940" y="1124744"/>
            <a:ext cx="6740897" cy="5161798"/>
          </a:xfrm>
          <a:prstGeom prst="rect">
            <a:avLst/>
          </a:prstGeom>
        </p:spPr>
        <p:txBody>
          <a:bodyPr wrap="square">
            <a:spAutoFit/>
          </a:bodyPr>
          <a:lstStyle/>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一个全不同约束是广义弧一致（</a:t>
            </a:r>
            <a:r>
              <a:rPr lang="en-US" altLang="zh-CN" kern="100" dirty="0">
                <a:latin typeface="等线" panose="02010600030101010101" pitchFamily="2" charset="-122"/>
                <a:ea typeface="等线" panose="02010600030101010101" pitchFamily="2" charset="-122"/>
                <a:cs typeface="Times New Roman" panose="02020603050405020304" pitchFamily="18" charset="0"/>
              </a:rPr>
              <a:t>GAC</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）的，当且仅当其值图中的每一条边，都属于某些能够覆盖二分图</a:t>
            </a:r>
            <a:r>
              <a:rPr lang="en-US" altLang="zh-CN" kern="100" dirty="0">
                <a:latin typeface="等线" panose="02010600030101010101" pitchFamily="2" charset="-122"/>
                <a:ea typeface="等线" panose="02010600030101010101" pitchFamily="2" charset="-122"/>
                <a:cs typeface="Times New Roman" panose="02020603050405020304" pitchFamily="18" charset="0"/>
              </a:rPr>
              <a:t>B(c)</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中</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Xc</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的匹配的集合。</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因此问题的目的性很明确：为了实现广义弧一致，就必须去除值图中的冗余边，</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Regin</a:t>
            </a:r>
            <a:r>
              <a:rPr lang="zh-CN" altLang="en-US" kern="100" dirty="0">
                <a:latin typeface="等线" panose="02010600030101010101" pitchFamily="2" charset="-122"/>
                <a:ea typeface="等线" panose="02010600030101010101" pitchFamily="2" charset="-122"/>
                <a:cs typeface="Times New Roman" panose="02020603050405020304" pitchFamily="18" charset="0"/>
              </a:rPr>
              <a:t>基于</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特性</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提出了他的过滤算法</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特性</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对于任意的最大匹配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，一条边是许可边，当且仅当它属于从自由节点开始的交替路径，或者属于交替环</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Regin</a:t>
            </a:r>
            <a:r>
              <a:rPr lang="zh-CN" altLang="en-US" kern="100" dirty="0">
                <a:latin typeface="等线" panose="02010600030101010101" pitchFamily="2" charset="-122"/>
                <a:ea typeface="等线" panose="02010600030101010101" pitchFamily="2" charset="-122"/>
                <a:cs typeface="Times New Roman" panose="02020603050405020304" pitchFamily="18" charset="0"/>
              </a:rPr>
              <a:t>算法：</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首先计算最大匹配，然后基于强连通分量</a:t>
            </a:r>
            <a:r>
              <a:rPr lang="en-US" altLang="zh-CN" kern="100" dirty="0">
                <a:latin typeface="等线" panose="02010600030101010101" pitchFamily="2" charset="-122"/>
                <a:ea typeface="等线" panose="02010600030101010101" pitchFamily="2" charset="-122"/>
                <a:cs typeface="Times New Roman" panose="02020603050405020304" pitchFamily="18" charset="0"/>
              </a:rPr>
              <a:t>SCC</a:t>
            </a:r>
            <a:r>
              <a:rPr lang="zh-CN" altLang="en-US" kern="100" dirty="0">
                <a:latin typeface="等线" panose="02010600030101010101" pitchFamily="2" charset="-122"/>
                <a:ea typeface="等线" panose="02010600030101010101" pitchFamily="2" charset="-122"/>
                <a:cs typeface="Times New Roman" panose="02020603050405020304" pitchFamily="18" charset="0"/>
              </a:rPr>
              <a:t>寻找起始于自由节点的交替路径、交替环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这是通过在一个</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残差图</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中寻找</a:t>
            </a:r>
            <a:r>
              <a:rPr lang="en-US" altLang="zh-CN" kern="100" dirty="0">
                <a:latin typeface="等线" panose="02010600030101010101" pitchFamily="2" charset="-122"/>
                <a:ea typeface="等线" panose="02010600030101010101" pitchFamily="2" charset="-122"/>
                <a:cs typeface="Times New Roman" panose="02020603050405020304" pitchFamily="18" charset="0"/>
              </a:rPr>
              <a:t>SCC</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进行的。在计算得到</a:t>
            </a:r>
            <a:r>
              <a:rPr lang="en-US" altLang="zh-CN" kern="100" dirty="0">
                <a:latin typeface="等线" panose="02010600030101010101" pitchFamily="2" charset="-122"/>
                <a:ea typeface="等线" panose="02010600030101010101" pitchFamily="2" charset="-122"/>
                <a:cs typeface="Times New Roman" panose="02020603050405020304" pitchFamily="18" charset="0"/>
              </a:rPr>
              <a:t>SCC</a:t>
            </a:r>
            <a:r>
              <a:rPr lang="zh-CN" altLang="en-US" kern="100" dirty="0">
                <a:latin typeface="等线" panose="02010600030101010101" pitchFamily="2" charset="-122"/>
                <a:ea typeface="等线" panose="02010600030101010101" pitchFamily="2" charset="-122"/>
                <a:cs typeface="Times New Roman" panose="02020603050405020304" pitchFamily="18" charset="0"/>
              </a:rPr>
              <a:t>之后，在残差图的各个独立的强连通分量之间未匹配的边即为冗余边，识别之后接下来就应将其去除</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残差图</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的构建：</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它是通过在原始的值图中加入一个虚拟节点以及</a:t>
            </a:r>
            <a:r>
              <a:rPr lang="en-US" altLang="zh-CN" kern="100" dirty="0">
                <a:latin typeface="等线" panose="02010600030101010101" pitchFamily="2" charset="-122"/>
                <a:ea typeface="等线" panose="02010600030101010101" pitchFamily="2" charset="-122"/>
                <a:cs typeface="Times New Roman" panose="02020603050405020304" pitchFamily="18" charset="0"/>
              </a:rPr>
              <a:t>|Dc|</a:t>
            </a:r>
            <a:r>
              <a:rPr lang="zh-CN" altLang="en-US" kern="100" dirty="0">
                <a:latin typeface="等线" panose="02010600030101010101" pitchFamily="2" charset="-122"/>
                <a:ea typeface="等线" panose="02010600030101010101" pitchFamily="2" charset="-122"/>
                <a:cs typeface="Times New Roman" panose="02020603050405020304" pitchFamily="18" charset="0"/>
              </a:rPr>
              <a:t>条边来获得的。残差图相比于原始值图加入了新元素，所以其总是比原始值图更庞大更复杂</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236BE005-202E-41B7-B85D-146D274789D7}"/>
              </a:ext>
            </a:extLst>
          </p:cNvPr>
          <p:cNvSpPr/>
          <p:nvPr/>
        </p:nvSpPr>
        <p:spPr>
          <a:xfrm>
            <a:off x="1485900" y="668921"/>
            <a:ext cx="1919115" cy="369332"/>
          </a:xfrm>
          <a:prstGeom prst="rect">
            <a:avLst/>
          </a:prstGeom>
        </p:spPr>
        <p:txBody>
          <a:bodyPr wrap="none">
            <a:spAutoFit/>
          </a:bodyPr>
          <a:lstStyle/>
          <a:p>
            <a:r>
              <a:rPr lang="en-US" altLang="zh-CN" dirty="0" err="1"/>
              <a:t>Regin</a:t>
            </a:r>
            <a:r>
              <a:rPr lang="zh-CN" altLang="en-US" dirty="0"/>
              <a:t>的过滤算法</a:t>
            </a:r>
            <a:endParaRPr lang="en-US" altLang="zh-CN" dirty="0">
              <a:latin typeface="Arial" panose="020B0604020202020204" pitchFamily="34" charset="0"/>
            </a:endParaRPr>
          </a:p>
        </p:txBody>
      </p:sp>
    </p:spTree>
    <p:extLst>
      <p:ext uri="{BB962C8B-B14F-4D97-AF65-F5344CB8AC3E}">
        <p14:creationId xmlns:p14="http://schemas.microsoft.com/office/powerpoint/2010/main" val="280856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17AD6D1-948B-403A-A05F-9C694EF9B772}"/>
              </a:ext>
            </a:extLst>
          </p:cNvPr>
          <p:cNvPicPr>
            <a:picLocks noChangeAspect="1"/>
          </p:cNvPicPr>
          <p:nvPr/>
        </p:nvPicPr>
        <p:blipFill>
          <a:blip r:embed="rId2"/>
          <a:stretch>
            <a:fillRect/>
          </a:stretch>
        </p:blipFill>
        <p:spPr>
          <a:xfrm>
            <a:off x="5878388" y="1484784"/>
            <a:ext cx="4810966" cy="3202649"/>
          </a:xfrm>
          <a:prstGeom prst="rect">
            <a:avLst/>
          </a:prstGeom>
        </p:spPr>
      </p:pic>
      <p:sp>
        <p:nvSpPr>
          <p:cNvPr id="3" name="矩形 2">
            <a:extLst>
              <a:ext uri="{FF2B5EF4-FFF2-40B4-BE49-F238E27FC236}">
                <a16:creationId xmlns:a16="http://schemas.microsoft.com/office/drawing/2014/main" id="{619DF362-950D-469B-A36B-7FB0D23AA07C}"/>
              </a:ext>
            </a:extLst>
          </p:cNvPr>
          <p:cNvSpPr/>
          <p:nvPr/>
        </p:nvSpPr>
        <p:spPr>
          <a:xfrm>
            <a:off x="1125860" y="1916832"/>
            <a:ext cx="4810965" cy="2614305"/>
          </a:xfrm>
          <a:prstGeom prst="rect">
            <a:avLst/>
          </a:prstGeom>
        </p:spPr>
        <p:txBody>
          <a:bodyPr wrap="square">
            <a:spAutoFit/>
          </a:bodyPr>
          <a:lstStyle/>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如图所示为</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Regin</a:t>
            </a:r>
            <a:r>
              <a:rPr lang="zh-CN" altLang="en-US" kern="100" dirty="0">
                <a:latin typeface="等线" panose="02010600030101010101" pitchFamily="2" charset="-122"/>
                <a:ea typeface="等线" panose="02010600030101010101" pitchFamily="2" charset="-122"/>
                <a:cs typeface="Times New Roman" panose="02020603050405020304" pitchFamily="18" charset="0"/>
              </a:rPr>
              <a:t>方法的一个例子</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首先计算最大匹配，如红色线所示</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在值图的基础上，加入了一个虚拟节点</a:t>
            </a:r>
            <a:r>
              <a:rPr lang="en-US" altLang="zh-CN" kern="100" dirty="0">
                <a:latin typeface="等线" panose="02010600030101010101" pitchFamily="2" charset="-122"/>
                <a:ea typeface="等线" panose="02010600030101010101" pitchFamily="2" charset="-122"/>
                <a:cs typeface="Times New Roman" panose="02020603050405020304" pitchFamily="18" charset="0"/>
              </a:rPr>
              <a:t>t</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Dc     </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中有五个元素</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en-US" kern="100" dirty="0">
                <a:latin typeface="等线" panose="02010600030101010101" pitchFamily="2" charset="-122"/>
                <a:ea typeface="等线" panose="02010600030101010101" pitchFamily="2" charset="-122"/>
                <a:cs typeface="Times New Roman" panose="02020603050405020304" pitchFamily="18" charset="0"/>
              </a:rPr>
              <a:t>，因此加入了五条边，这样构成了残差图</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kern="100" dirty="0">
                <a:latin typeface="等线" panose="02010600030101010101" pitchFamily="2" charset="-122"/>
                <a:ea typeface="等线" panose="02010600030101010101" pitchFamily="2" charset="-122"/>
                <a:cs typeface="Times New Roman" panose="02020603050405020304" pitchFamily="18" charset="0"/>
              </a:rPr>
              <a:t>计算</a:t>
            </a:r>
            <a:r>
              <a:rPr lang="en-US" altLang="zh-CN" kern="100" dirty="0">
                <a:latin typeface="等线" panose="02010600030101010101" pitchFamily="2" charset="-122"/>
                <a:ea typeface="等线" panose="02010600030101010101" pitchFamily="2" charset="-122"/>
                <a:cs typeface="Times New Roman" panose="02020603050405020304" pitchFamily="18" charset="0"/>
              </a:rPr>
              <a:t>SCC</a:t>
            </a:r>
          </a:p>
          <a:p>
            <a:pPr algn="just">
              <a:lnSpc>
                <a:spcPts val="216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en-US" kern="100" dirty="0">
                <a:latin typeface="等线" panose="02010600030101010101" pitchFamily="2" charset="-122"/>
                <a:ea typeface="等线" panose="02010600030101010101" pitchFamily="2" charset="-122"/>
                <a:cs typeface="Times New Roman" panose="02020603050405020304" pitchFamily="18" charset="0"/>
              </a:rPr>
              <a:t>计算完成后得到了</a:t>
            </a:r>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个</a:t>
            </a:r>
            <a:r>
              <a:rPr lang="en-US" altLang="zh-CN" kern="100" dirty="0">
                <a:latin typeface="等线" panose="02010600030101010101" pitchFamily="2" charset="-122"/>
                <a:ea typeface="等线" panose="02010600030101010101" pitchFamily="2" charset="-122"/>
                <a:cs typeface="Times New Roman" panose="02020603050405020304" pitchFamily="18" charset="0"/>
              </a:rPr>
              <a:t>SCC</a:t>
            </a:r>
            <a:r>
              <a:rPr lang="zh-CN" altLang="en-US" kern="100" dirty="0">
                <a:latin typeface="等线" panose="02010600030101010101" pitchFamily="2" charset="-122"/>
                <a:ea typeface="等线" panose="02010600030101010101" pitchFamily="2" charset="-122"/>
                <a:cs typeface="Times New Roman" panose="02020603050405020304" pitchFamily="18" charset="0"/>
              </a:rPr>
              <a:t>，在各个独立的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SCC</a:t>
            </a:r>
            <a:r>
              <a:rPr lang="zh-CN" altLang="en-US" kern="100" dirty="0">
                <a:latin typeface="等线" panose="02010600030101010101" pitchFamily="2" charset="-122"/>
                <a:ea typeface="等线" panose="02010600030101010101" pitchFamily="2" charset="-122"/>
                <a:cs typeface="Times New Roman" panose="02020603050405020304" pitchFamily="18" charset="0"/>
              </a:rPr>
              <a:t>之间未匹配的边即为冗余边，如淡蓝色线所示</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1888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CB7323D-09D6-41E6-8670-90B468C49C31}"/>
              </a:ext>
            </a:extLst>
          </p:cNvPr>
          <p:cNvSpPr/>
          <p:nvPr/>
        </p:nvSpPr>
        <p:spPr>
          <a:xfrm>
            <a:off x="1701924" y="836712"/>
            <a:ext cx="8280920" cy="4879669"/>
          </a:xfrm>
          <a:prstGeom prst="rect">
            <a:avLst/>
          </a:prstGeom>
        </p:spPr>
        <p:txBody>
          <a:bodyPr wrap="square">
            <a:spAutoFit/>
          </a:bodyPr>
          <a:lstStyle/>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对应于从未出现在任何最大匹配中的变量值对</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也就是冗余边，应被去除。在</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Regin</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的基础上，</a:t>
            </a:r>
            <a:r>
              <a:rPr lang="en-US" altLang="zh-CN" kern="100" dirty="0">
                <a:latin typeface="等线" panose="02010600030101010101" pitchFamily="2" charset="-122"/>
                <a:ea typeface="等线" panose="02010600030101010101" pitchFamily="2" charset="-122"/>
                <a:cs typeface="Times New Roman" panose="02020603050405020304" pitchFamily="18" charset="0"/>
              </a:rPr>
              <a:t>Zhang</a:t>
            </a:r>
            <a:r>
              <a:rPr lang="zh-CN" altLang="en-US" kern="100" dirty="0">
                <a:latin typeface="等线" panose="02010600030101010101" pitchFamily="2" charset="-122"/>
                <a:ea typeface="等线" panose="02010600030101010101" pitchFamily="2" charset="-122"/>
                <a:cs typeface="Times New Roman" panose="02020603050405020304" pitchFamily="18" charset="0"/>
              </a:rPr>
              <a:t>等人认为，工作的重点是如何高效地</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识别这些冗余边</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，这种识别首先是在值图中进行的，而并非需要先构建残差图</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B(c)=(</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,D</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,E</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为全不同约束的值图（二分图）</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在原始的二分图中只有两种点：变量</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zh-CN" altLang="en-US" kern="100" dirty="0">
                <a:latin typeface="等线" panose="02010600030101010101" pitchFamily="2" charset="-122"/>
                <a:ea typeface="等线" panose="02010600030101010101" pitchFamily="2" charset="-122"/>
                <a:cs typeface="Times New Roman" panose="02020603050405020304" pitchFamily="18" charset="0"/>
              </a:rPr>
              <a:t>以及</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zh-CN" altLang="en-US" kern="100" dirty="0">
                <a:latin typeface="等线" panose="02010600030101010101" pitchFamily="2" charset="-122"/>
                <a:ea typeface="等线" panose="02010600030101010101" pitchFamily="2" charset="-122"/>
                <a:cs typeface="Times New Roman" panose="02020603050405020304" pitchFamily="18" charset="0"/>
              </a:rPr>
              <a:t>可以取的值</a:t>
            </a:r>
            <a:r>
              <a:rPr lang="en-US" altLang="zh-CN" kern="100" dirty="0">
                <a:latin typeface="等线" panose="02010600030101010101" pitchFamily="2" charset="-122"/>
                <a:ea typeface="等线" panose="02010600030101010101" pitchFamily="2" charset="-122"/>
                <a:cs typeface="Times New Roman" panose="02020603050405020304" pitchFamily="18" charset="0"/>
              </a:rPr>
              <a:t>D</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c</a:t>
            </a:r>
          </a:p>
          <a:p>
            <a:pPr algn="just">
              <a:lnSpc>
                <a:spcPts val="216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Zhang</a:t>
            </a:r>
            <a:r>
              <a:rPr lang="zh-CN" altLang="en-US" kern="100" dirty="0">
                <a:latin typeface="等线" panose="02010600030101010101" pitchFamily="2" charset="-122"/>
                <a:ea typeface="等线" panose="02010600030101010101" pitchFamily="2" charset="-122"/>
                <a:cs typeface="Times New Roman" panose="02020603050405020304" pitchFamily="18" charset="0"/>
              </a:rPr>
              <a:t>对二分图中的点进行了巧妙的进一步划分，将其分成了四种：</a:t>
            </a:r>
            <a:br>
              <a:rPr lang="en-US" altLang="zh-CN" kern="100" dirty="0">
                <a:latin typeface="等线" panose="02010600030101010101" pitchFamily="2" charset="-122"/>
                <a:ea typeface="等线" panose="02010600030101010101" pitchFamily="2" charset="-122"/>
                <a:cs typeface="Times New Roman" panose="02020603050405020304" pitchFamily="18" charset="0"/>
              </a:rPr>
            </a:b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：二分图中的许可点构成的集合</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Γ(A)</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：与</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相连的点构成的集合。若约束满足问题存在解决，则所有的</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zh-CN" altLang="en-US" kern="100" dirty="0">
                <a:latin typeface="等线" panose="02010600030101010101" pitchFamily="2" charset="-122"/>
                <a:ea typeface="等线" panose="02010600030101010101" pitchFamily="2" charset="-122"/>
                <a:cs typeface="Times New Roman" panose="02020603050405020304" pitchFamily="18" charset="0"/>
              </a:rPr>
              <a:t>节点都应是匹配节点（不能是空闲节点），所有的许可节点（</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）只能出现于集合</a:t>
            </a:r>
            <a:r>
              <a:rPr lang="en-US" altLang="zh-CN" kern="100" dirty="0">
                <a:latin typeface="等线" panose="02010600030101010101" pitchFamily="2" charset="-122"/>
                <a:ea typeface="等线" panose="02010600030101010101" pitchFamily="2" charset="-122"/>
                <a:cs typeface="Times New Roman" panose="02020603050405020304" pitchFamily="18" charset="0"/>
              </a:rPr>
              <a:t>D</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c</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中</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这样二分图中的节点就有：</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iu-Cans-CA" altLang="zh-CN" dirty="0"/>
              <a:t> </a:t>
            </a:r>
            <a:r>
              <a:rPr lang="en-US" altLang="zh-CN" kern="100" dirty="0">
                <a:latin typeface="等线" panose="02010600030101010101" pitchFamily="2" charset="-122"/>
                <a:ea typeface="等线" panose="02010600030101010101" pitchFamily="2" charset="-122"/>
                <a:cs typeface="Times New Roman" panose="02020603050405020304" pitchFamily="18" charset="0"/>
              </a:rPr>
              <a:t>Γ(A)</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D</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-Γ(A)</a:t>
            </a:r>
          </a:p>
          <a:p>
            <a:pPr algn="just">
              <a:lnSpc>
                <a:spcPts val="2160"/>
              </a:lnSpc>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特性</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对于任意的最大匹配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，一个节点是许可节点，当且仅当其可以通过从空闲节点开始的交替路径达到。</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利用</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特性</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以及上面提到的节点分类，提出</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识别冗余边</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的定理：</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zh-CN" altLang="en-US" kern="100" dirty="0">
                <a:latin typeface="等线" panose="02010600030101010101" pitchFamily="2" charset="-122"/>
                <a:ea typeface="等线" panose="02010600030101010101" pitchFamily="2" charset="-122"/>
                <a:cs typeface="Times New Roman" panose="02020603050405020304" pitchFamily="18" charset="0"/>
              </a:rPr>
              <a:t>对于任意一个最大匹配，一个未匹配的边</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e</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mn</a:t>
            </a:r>
            <a:r>
              <a:rPr lang="zh-CN" altLang="en-US" kern="100" dirty="0">
                <a:latin typeface="等线" panose="02010600030101010101" pitchFamily="2" charset="-122"/>
                <a:ea typeface="等线" panose="02010600030101010101" pitchFamily="2" charset="-122"/>
                <a:cs typeface="Times New Roman" panose="02020603050405020304" pitchFamily="18" charset="0"/>
              </a:rPr>
              <a:t>是一条冗余边，当且仅当：</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1.m</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Γ(A)</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且</a:t>
            </a:r>
            <a:r>
              <a:rPr lang="en-US" altLang="zh-CN" kern="100" dirty="0">
                <a:latin typeface="等线" panose="02010600030101010101" pitchFamily="2" charset="-122"/>
                <a:ea typeface="等线" panose="02010600030101010101" pitchFamily="2" charset="-122"/>
                <a:cs typeface="Times New Roman" panose="02020603050405020304" pitchFamily="18" charset="0"/>
              </a:rPr>
              <a:t>n</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D</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，或</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160"/>
              </a:lnSpc>
            </a:pPr>
            <a:r>
              <a:rPr lang="en-US" altLang="zh-CN" kern="100" dirty="0">
                <a:latin typeface="等线" panose="02010600030101010101" pitchFamily="2" charset="-122"/>
                <a:ea typeface="等线" panose="02010600030101010101" pitchFamily="2" charset="-122"/>
                <a:cs typeface="Times New Roman" panose="02020603050405020304" pitchFamily="18" charset="0"/>
              </a:rPr>
              <a:t>2.m</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-Γ(A),n</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D</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且 </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e</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mn</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不属于任何一个交替环</a:t>
            </a:r>
          </a:p>
        </p:txBody>
      </p:sp>
    </p:spTree>
    <p:extLst>
      <p:ext uri="{BB962C8B-B14F-4D97-AF65-F5344CB8AC3E}">
        <p14:creationId xmlns:p14="http://schemas.microsoft.com/office/powerpoint/2010/main" val="189945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04E4E7A-8114-476B-91A4-4B50183CDEC3}"/>
              </a:ext>
            </a:extLst>
          </p:cNvPr>
          <p:cNvSpPr/>
          <p:nvPr/>
        </p:nvSpPr>
        <p:spPr>
          <a:xfrm>
            <a:off x="1629916" y="2636912"/>
            <a:ext cx="2260555" cy="369332"/>
          </a:xfrm>
          <a:prstGeom prst="rect">
            <a:avLst/>
          </a:prstGeom>
        </p:spPr>
        <p:txBody>
          <a:bodyPr wrap="none">
            <a:spAutoFit/>
          </a:bodyPr>
          <a:lstStyle/>
          <a:p>
            <a:r>
              <a:rPr lang="zh-CN" altLang="en-US" i="1" kern="100">
                <a:latin typeface="Times New Roman" panose="02020603050405020304" pitchFamily="18" charset="0"/>
              </a:rPr>
              <a:t>论域 </a:t>
            </a:r>
            <a:r>
              <a:rPr lang="en-US" altLang="zh-CN" i="1" kern="100">
                <a:latin typeface="Times New Roman" panose="02020603050405020304" pitchFamily="18" charset="0"/>
              </a:rPr>
              <a:t>X</a:t>
            </a:r>
            <a:r>
              <a:rPr lang="en-US" altLang="zh-CN" kern="100">
                <a:latin typeface="Times New Roman" panose="02020603050405020304" pitchFamily="18" charset="0"/>
              </a:rPr>
              <a:t>={</a:t>
            </a:r>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1</a:t>
            </a:r>
            <a:r>
              <a:rPr lang="en-US" altLang="zh-CN" kern="100">
                <a:latin typeface="Times New Roman" panose="02020603050405020304" pitchFamily="18" charset="0"/>
              </a:rPr>
              <a:t>, </a:t>
            </a:r>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2</a:t>
            </a:r>
            <a:r>
              <a:rPr lang="en-US" altLang="zh-CN" kern="100">
                <a:latin typeface="Times New Roman" panose="02020603050405020304" pitchFamily="18" charset="0"/>
              </a:rPr>
              <a:t>, </a:t>
            </a:r>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3</a:t>
            </a:r>
            <a:r>
              <a:rPr lang="en-US" altLang="zh-CN" kern="100">
                <a:latin typeface="Times New Roman" panose="02020603050405020304" pitchFamily="18" charset="0"/>
              </a:rPr>
              <a:t>, </a:t>
            </a:r>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4</a:t>
            </a:r>
            <a:r>
              <a:rPr lang="en-US" altLang="zh-CN" kern="100">
                <a:latin typeface="Times New Roman" panose="02020603050405020304" pitchFamily="18" charset="0"/>
              </a:rPr>
              <a:t>}</a:t>
            </a:r>
            <a:endParaRPr lang="zh-CN" altLang="en-US"/>
          </a:p>
        </p:txBody>
      </p:sp>
      <p:sp>
        <p:nvSpPr>
          <p:cNvPr id="3" name="矩形 2">
            <a:extLst>
              <a:ext uri="{FF2B5EF4-FFF2-40B4-BE49-F238E27FC236}">
                <a16:creationId xmlns:a16="http://schemas.microsoft.com/office/drawing/2014/main" id="{D46640C6-37BD-4C3E-946D-94072FEE3D62}"/>
              </a:ext>
            </a:extLst>
          </p:cNvPr>
          <p:cNvSpPr/>
          <p:nvPr/>
        </p:nvSpPr>
        <p:spPr>
          <a:xfrm>
            <a:off x="1629916" y="3469391"/>
            <a:ext cx="2560316" cy="369332"/>
          </a:xfrm>
          <a:prstGeom prst="rect">
            <a:avLst/>
          </a:prstGeom>
        </p:spPr>
        <p:txBody>
          <a:bodyPr wrap="none">
            <a:spAutoFit/>
          </a:bodyPr>
          <a:lstStyle/>
          <a:p>
            <a:r>
              <a:rPr lang="zh-CN" altLang="zh-CN" kern="100">
                <a:latin typeface="Times New Roman" panose="02020603050405020304" pitchFamily="18" charset="0"/>
                <a:cs typeface="Times New Roman" panose="02020603050405020304" pitchFamily="18" charset="0"/>
              </a:rPr>
              <a:t>变量域</a:t>
            </a:r>
            <a:r>
              <a:rPr lang="en-US" altLang="zh-CN" kern="100">
                <a:latin typeface="Times New Roman" panose="02020603050405020304" pitchFamily="18" charset="0"/>
                <a:cs typeface="Times New Roman" panose="02020603050405020304" pitchFamily="18" charset="0"/>
              </a:rPr>
              <a:t> </a:t>
            </a:r>
            <a:r>
              <a:rPr lang="en-US" altLang="zh-CN" i="1" kern="100">
                <a:latin typeface="Times New Roman" panose="02020603050405020304" pitchFamily="18" charset="0"/>
              </a:rPr>
              <a:t>D</a:t>
            </a:r>
            <a:r>
              <a:rPr lang="en-US" altLang="zh-CN" kern="100">
                <a:latin typeface="Times New Roman" panose="02020603050405020304" pitchFamily="18" charset="0"/>
              </a:rPr>
              <a:t>(</a:t>
            </a:r>
            <a:r>
              <a:rPr lang="en-US" altLang="zh-CN" i="1" kern="100">
                <a:latin typeface="Times New Roman" panose="02020603050405020304" pitchFamily="18" charset="0"/>
              </a:rPr>
              <a:t>x</a:t>
            </a:r>
            <a:r>
              <a:rPr lang="en-US" altLang="zh-CN" i="1" kern="100" baseline="-25000">
                <a:latin typeface="Times New Roman" panose="02020603050405020304" pitchFamily="18" charset="0"/>
              </a:rPr>
              <a:t>i</a:t>
            </a:r>
            <a:r>
              <a:rPr lang="en-US" altLang="zh-CN" kern="100">
                <a:latin typeface="Times New Roman" panose="02020603050405020304" pitchFamily="18" charset="0"/>
              </a:rPr>
              <a:t>)={1, 2, 3, 4}</a:t>
            </a:r>
            <a:endParaRPr lang="zh-CN" altLang="en-US"/>
          </a:p>
        </p:txBody>
      </p:sp>
      <p:sp>
        <p:nvSpPr>
          <p:cNvPr id="4" name="矩形 3">
            <a:extLst>
              <a:ext uri="{FF2B5EF4-FFF2-40B4-BE49-F238E27FC236}">
                <a16:creationId xmlns:a16="http://schemas.microsoft.com/office/drawing/2014/main" id="{97798124-8BB6-476D-B213-056FB6A7B30A}"/>
              </a:ext>
            </a:extLst>
          </p:cNvPr>
          <p:cNvSpPr/>
          <p:nvPr/>
        </p:nvSpPr>
        <p:spPr>
          <a:xfrm>
            <a:off x="1629916" y="4395686"/>
            <a:ext cx="4710970" cy="369332"/>
          </a:xfrm>
          <a:prstGeom prst="rect">
            <a:avLst/>
          </a:prstGeom>
        </p:spPr>
        <p:txBody>
          <a:bodyPr wrap="none">
            <a:spAutoFit/>
          </a:bodyPr>
          <a:lstStyle/>
          <a:p>
            <a:r>
              <a:rPr lang="zh-CN" altLang="en-US" i="1" kern="100">
                <a:latin typeface="Times New Roman" panose="02020603050405020304" pitchFamily="18" charset="0"/>
              </a:rPr>
              <a:t>断言式约束   </a:t>
            </a:r>
            <a:r>
              <a:rPr lang="en-US" altLang="zh-CN" i="1" kern="100">
                <a:latin typeface="Times New Roman" panose="02020603050405020304" pitchFamily="18" charset="0"/>
              </a:rPr>
              <a:t>alldifferent</a:t>
            </a:r>
            <a:r>
              <a:rPr lang="en-US" altLang="zh-CN" kern="100">
                <a:latin typeface="Times New Roman" panose="02020603050405020304" pitchFamily="18" charset="0"/>
              </a:rPr>
              <a:t>(</a:t>
            </a:r>
            <a:r>
              <a:rPr lang="en-US" altLang="zh-CN" i="1" kern="100">
                <a:latin typeface="Times New Roman" panose="02020603050405020304" pitchFamily="18" charset="0"/>
              </a:rPr>
              <a:t>x</a:t>
            </a:r>
            <a:r>
              <a:rPr lang="en-US" altLang="zh-CN" i="1" kern="100" baseline="-25000">
                <a:latin typeface="Times New Roman" panose="02020603050405020304" pitchFamily="18" charset="0"/>
              </a:rPr>
              <a:t>i</a:t>
            </a:r>
            <a:r>
              <a:rPr lang="en-US" altLang="zh-CN" kern="100">
                <a:latin typeface="Times New Roman" panose="02020603050405020304" pitchFamily="18" charset="0"/>
              </a:rPr>
              <a:t>, </a:t>
            </a:r>
            <a:r>
              <a:rPr lang="en-US" altLang="zh-CN" i="1" kern="100">
                <a:latin typeface="Times New Roman" panose="02020603050405020304" pitchFamily="18" charset="0"/>
              </a:rPr>
              <a:t>x</a:t>
            </a:r>
            <a:r>
              <a:rPr lang="en-US" altLang="zh-CN" i="1" kern="100" baseline="-25000">
                <a:latin typeface="Times New Roman" panose="02020603050405020304" pitchFamily="18" charset="0"/>
              </a:rPr>
              <a:t>j</a:t>
            </a:r>
            <a:r>
              <a:rPr lang="en-US" altLang="zh-CN" kern="100">
                <a:latin typeface="Times New Roman" panose="02020603050405020304" pitchFamily="18" charset="0"/>
              </a:rPr>
              <a:t>) &amp;&amp; </a:t>
            </a:r>
            <a:r>
              <a:rPr lang="en-US" altLang="zh-CN"/>
              <a:t>|</a:t>
            </a:r>
            <a:r>
              <a:rPr lang="en-US" altLang="zh-CN" i="1"/>
              <a:t>x</a:t>
            </a:r>
            <a:r>
              <a:rPr lang="en-US" altLang="zh-CN" i="1" baseline="-25000"/>
              <a:t>i </a:t>
            </a:r>
            <a:r>
              <a:rPr lang="en-US" altLang="zh-CN"/>
              <a:t>- </a:t>
            </a:r>
            <a:r>
              <a:rPr lang="en-US" altLang="zh-CN" i="1"/>
              <a:t>x</a:t>
            </a:r>
            <a:r>
              <a:rPr lang="en-US" altLang="zh-CN" i="1" baseline="-25000"/>
              <a:t>j</a:t>
            </a:r>
            <a:r>
              <a:rPr lang="en-US" altLang="zh-CN"/>
              <a:t>|≠|</a:t>
            </a:r>
            <a:r>
              <a:rPr lang="en-US" altLang="zh-CN" i="1"/>
              <a:t>i</a:t>
            </a:r>
            <a:r>
              <a:rPr lang="en-US" altLang="zh-CN"/>
              <a:t>-</a:t>
            </a:r>
            <a:r>
              <a:rPr lang="en-US" altLang="zh-CN" i="1"/>
              <a:t>j</a:t>
            </a:r>
            <a:r>
              <a:rPr lang="en-US" altLang="zh-CN"/>
              <a:t>|</a:t>
            </a:r>
            <a:endParaRPr lang="zh-CN" altLang="en-US"/>
          </a:p>
        </p:txBody>
      </p:sp>
      <p:pic>
        <p:nvPicPr>
          <p:cNvPr id="5" name="图片 4">
            <a:extLst>
              <a:ext uri="{FF2B5EF4-FFF2-40B4-BE49-F238E27FC236}">
                <a16:creationId xmlns:a16="http://schemas.microsoft.com/office/drawing/2014/main" id="{C75959A6-4BF7-4418-9C16-62CBE0653F27}"/>
              </a:ext>
            </a:extLst>
          </p:cNvPr>
          <p:cNvPicPr>
            <a:picLocks noChangeAspect="1"/>
          </p:cNvPicPr>
          <p:nvPr/>
        </p:nvPicPr>
        <p:blipFill>
          <a:blip r:embed="rId2"/>
          <a:stretch>
            <a:fillRect/>
          </a:stretch>
        </p:blipFill>
        <p:spPr>
          <a:xfrm>
            <a:off x="8398752" y="511950"/>
            <a:ext cx="1790476" cy="1495238"/>
          </a:xfrm>
          <a:prstGeom prst="rect">
            <a:avLst/>
          </a:prstGeom>
        </p:spPr>
      </p:pic>
      <p:sp>
        <p:nvSpPr>
          <p:cNvPr id="6" name="文本框 5">
            <a:extLst>
              <a:ext uri="{FF2B5EF4-FFF2-40B4-BE49-F238E27FC236}">
                <a16:creationId xmlns:a16="http://schemas.microsoft.com/office/drawing/2014/main" id="{6FE04582-3222-4EE8-9D01-3F92477E18D3}"/>
              </a:ext>
            </a:extLst>
          </p:cNvPr>
          <p:cNvSpPr txBox="1"/>
          <p:nvPr/>
        </p:nvSpPr>
        <p:spPr>
          <a:xfrm>
            <a:off x="8536211" y="2007188"/>
            <a:ext cx="1595309" cy="369332"/>
          </a:xfrm>
          <a:prstGeom prst="rect">
            <a:avLst/>
          </a:prstGeom>
          <a:noFill/>
        </p:spPr>
        <p:txBody>
          <a:bodyPr wrap="none" rtlCol="0">
            <a:spAutoFit/>
          </a:bodyPr>
          <a:lstStyle/>
          <a:p>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1</a:t>
            </a:r>
            <a:r>
              <a:rPr lang="en-US" altLang="zh-CN" kern="100">
                <a:latin typeface="Times New Roman" panose="02020603050405020304" pitchFamily="18" charset="0"/>
              </a:rPr>
              <a:t>    </a:t>
            </a:r>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2</a:t>
            </a:r>
            <a:r>
              <a:rPr lang="en-US" altLang="zh-CN" kern="100">
                <a:latin typeface="Times New Roman" panose="02020603050405020304" pitchFamily="18" charset="0"/>
              </a:rPr>
              <a:t>    </a:t>
            </a:r>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3</a:t>
            </a:r>
            <a:r>
              <a:rPr lang="en-US" altLang="zh-CN" kern="100">
                <a:latin typeface="Times New Roman" panose="02020603050405020304" pitchFamily="18" charset="0"/>
              </a:rPr>
              <a:t>    </a:t>
            </a:r>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4</a:t>
            </a:r>
            <a:endParaRPr lang="zh-CN" altLang="en-US"/>
          </a:p>
        </p:txBody>
      </p:sp>
      <p:sp>
        <p:nvSpPr>
          <p:cNvPr id="7" name="文本框 6">
            <a:extLst>
              <a:ext uri="{FF2B5EF4-FFF2-40B4-BE49-F238E27FC236}">
                <a16:creationId xmlns:a16="http://schemas.microsoft.com/office/drawing/2014/main" id="{DA94AF4C-3055-4416-BF80-80B98E563B12}"/>
              </a:ext>
            </a:extLst>
          </p:cNvPr>
          <p:cNvSpPr txBox="1"/>
          <p:nvPr/>
        </p:nvSpPr>
        <p:spPr>
          <a:xfrm>
            <a:off x="1432145" y="1735558"/>
            <a:ext cx="1569660" cy="369332"/>
          </a:xfrm>
          <a:prstGeom prst="rect">
            <a:avLst/>
          </a:prstGeom>
          <a:noFill/>
        </p:spPr>
        <p:txBody>
          <a:bodyPr wrap="none" rtlCol="0">
            <a:spAutoFit/>
          </a:bodyPr>
          <a:lstStyle/>
          <a:p>
            <a:r>
              <a:rPr lang="zh-CN" altLang="en-US" dirty="0"/>
              <a:t>四皇后问题：</a:t>
            </a:r>
            <a:endParaRPr lang="en-US" altLang="zh-CN" dirty="0"/>
          </a:p>
        </p:txBody>
      </p:sp>
    </p:spTree>
    <p:extLst>
      <p:ext uri="{BB962C8B-B14F-4D97-AF65-F5344CB8AC3E}">
        <p14:creationId xmlns:p14="http://schemas.microsoft.com/office/powerpoint/2010/main" val="365234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1440AEF-D4C8-4AE9-BCA0-F9438F63958F}"/>
              </a:ext>
            </a:extLst>
          </p:cNvPr>
          <p:cNvSpPr/>
          <p:nvPr/>
        </p:nvSpPr>
        <p:spPr>
          <a:xfrm>
            <a:off x="1171483" y="188640"/>
            <a:ext cx="9577063" cy="2862322"/>
          </a:xfrm>
          <a:prstGeom prst="rect">
            <a:avLst/>
          </a:prstGeom>
        </p:spPr>
        <p:txBody>
          <a:bodyPr wrap="square">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如图是对于求冗余边的一个具体的实例，具体过程为：</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找出值图的最大匹配，用红色表示</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节点</a:t>
            </a:r>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不与任何匹配相连，则节点</a:t>
            </a:r>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为自由节点</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kern="100" dirty="0">
                <a:latin typeface="等线" panose="02010600030101010101" pitchFamily="2" charset="-122"/>
                <a:ea typeface="等线" panose="02010600030101010101" pitchFamily="2" charset="-122"/>
                <a:cs typeface="Times New Roman" panose="02020603050405020304" pitchFamily="18" charset="0"/>
              </a:rPr>
              <a:t>许可点是被某些最大匹配覆盖的点，</a:t>
            </a: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en-US" kern="100" dirty="0">
                <a:latin typeface="等线" panose="02010600030101010101" pitchFamily="2" charset="-122"/>
                <a:ea typeface="等线" panose="02010600030101010101" pitchFamily="2" charset="-122"/>
                <a:cs typeface="Times New Roman" panose="02020603050405020304" pitchFamily="18" charset="0"/>
              </a:rPr>
              <a:t>被</a:t>
            </a:r>
            <a:r>
              <a:rPr lang="en-US" altLang="zh-CN" kern="100" dirty="0">
                <a:latin typeface="等线" panose="02010600030101010101" pitchFamily="2" charset="-122"/>
                <a:ea typeface="等线" panose="02010600030101010101" pitchFamily="2" charset="-122"/>
                <a:cs typeface="Times New Roman" panose="02020603050405020304" pitchFamily="18" charset="0"/>
              </a:rPr>
              <a:t>e(x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3</a:t>
            </a:r>
            <a:r>
              <a:rPr lang="en-US" altLang="zh-CN" kern="100" dirty="0">
                <a:latin typeface="等线" panose="02010600030101010101" pitchFamily="2" charset="-122"/>
                <a:ea typeface="等线" panose="02010600030101010101" pitchFamily="2" charset="-122"/>
                <a:cs typeface="Times New Roman" panose="02020603050405020304" pitchFamily="18" charset="0"/>
              </a:rPr>
              <a:t>,3),e(x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4</a:t>
            </a: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en-US" kern="100" dirty="0">
                <a:latin typeface="等线" panose="02010600030101010101" pitchFamily="2" charset="-122"/>
                <a:ea typeface="等线" panose="02010600030101010101" pitchFamily="2" charset="-122"/>
                <a:cs typeface="Times New Roman" panose="02020603050405020304" pitchFamily="18" charset="0"/>
              </a:rPr>
              <a:t>覆盖，</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A={3,4} </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4.A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的相邻节点</a:t>
            </a:r>
            <a:r>
              <a:rPr lang="en-US" altLang="zh-CN" kern="100" dirty="0">
                <a:latin typeface="等线" panose="02010600030101010101" pitchFamily="2" charset="-122"/>
                <a:ea typeface="等线" panose="02010600030101010101" pitchFamily="2" charset="-122"/>
                <a:cs typeface="Times New Roman" panose="02020603050405020304" pitchFamily="18" charset="0"/>
              </a:rPr>
              <a:t>Γ(A)={x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3</a:t>
            </a:r>
            <a:r>
              <a:rPr lang="en-US" altLang="zh-CN" kern="100" dirty="0">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4</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这样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 Γ(A),</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-Γ(A),D</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四个集合都确定了</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en-US" kern="100" dirty="0">
                <a:latin typeface="等线" panose="02010600030101010101" pitchFamily="2" charset="-122"/>
                <a:ea typeface="等线" panose="02010600030101010101" pitchFamily="2" charset="-122"/>
                <a:cs typeface="Times New Roman" panose="02020603050405020304" pitchFamily="18" charset="0"/>
              </a:rPr>
              <a:t>首先可以确定</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m∈Γ</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且</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n∈D</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的边</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e</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mn</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为冗余边，共四条</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分别是：</a:t>
            </a:r>
            <a:r>
              <a:rPr lang="en-US" altLang="zh-CN" kern="100" dirty="0">
                <a:latin typeface="等线" panose="02010600030101010101" pitchFamily="2" charset="-122"/>
                <a:ea typeface="等线" panose="02010600030101010101" pitchFamily="2" charset="-122"/>
                <a:cs typeface="Times New Roman" panose="02020603050405020304" pitchFamily="18" charset="0"/>
              </a:rPr>
              <a:t>e(x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3</a:t>
            </a:r>
            <a:r>
              <a:rPr lang="en-US" altLang="zh-CN" kern="100" dirty="0">
                <a:latin typeface="等线" panose="02010600030101010101" pitchFamily="2" charset="-122"/>
                <a:ea typeface="等线" panose="02010600030101010101" pitchFamily="2" charset="-122"/>
                <a:cs typeface="Times New Roman" panose="02020603050405020304" pitchFamily="18" charset="0"/>
              </a:rPr>
              <a:t>,1),e(x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3</a:t>
            </a:r>
            <a:r>
              <a:rPr lang="en-US" altLang="zh-CN" kern="100" dirty="0">
                <a:latin typeface="等线" panose="02010600030101010101" pitchFamily="2" charset="-122"/>
                <a:ea typeface="等线" panose="02010600030101010101" pitchFamily="2" charset="-122"/>
                <a:cs typeface="Times New Roman" panose="02020603050405020304" pitchFamily="18" charset="0"/>
              </a:rPr>
              <a:t>,2),e(x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4</a:t>
            </a:r>
            <a:r>
              <a:rPr lang="en-US" altLang="zh-CN" kern="100" dirty="0">
                <a:latin typeface="等线" panose="02010600030101010101" pitchFamily="2" charset="-122"/>
                <a:ea typeface="等线" panose="02010600030101010101" pitchFamily="2" charset="-122"/>
                <a:cs typeface="Times New Roman" panose="02020603050405020304" pitchFamily="18" charset="0"/>
              </a:rPr>
              <a:t>,1),e(x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4</a:t>
            </a: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，将这四条边从值图中去除</a:t>
            </a: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6. </a:t>
            </a:r>
            <a:r>
              <a:rPr lang="zh-CN" altLang="en-US" kern="100" dirty="0">
                <a:latin typeface="等线" panose="02010600030101010101" pitchFamily="2" charset="-122"/>
                <a:ea typeface="等线" panose="02010600030101010101" pitchFamily="2" charset="-122"/>
                <a:cs typeface="Times New Roman" panose="02020603050405020304" pitchFamily="18" charset="0"/>
              </a:rPr>
              <a:t>再确定</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m∈X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-Γ</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n∈D</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的不属于交替循环的未匹配边为冗余边，只有</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个，为</a:t>
            </a:r>
            <a:r>
              <a:rPr lang="en-US" altLang="zh-CN" kern="100" dirty="0">
                <a:latin typeface="等线" panose="02010600030101010101" pitchFamily="2" charset="-122"/>
                <a:ea typeface="等线" panose="02010600030101010101" pitchFamily="2" charset="-122"/>
                <a:cs typeface="Times New Roman" panose="02020603050405020304" pitchFamily="18" charset="0"/>
              </a:rPr>
              <a:t>e(x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2</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，将其从值图中去掉除掉，这样就得到了图中</a:t>
            </a:r>
            <a:r>
              <a:rPr lang="en-US" altLang="zh-CN" kern="100" dirty="0">
                <a:latin typeface="等线" panose="02010600030101010101" pitchFamily="2" charset="-122"/>
                <a:ea typeface="等线" panose="02010600030101010101" pitchFamily="2" charset="-122"/>
                <a:cs typeface="Times New Roman" panose="02020603050405020304" pitchFamily="18" charset="0"/>
              </a:rPr>
              <a:t>filtering</a:t>
            </a:r>
            <a:r>
              <a:rPr lang="zh-CN" altLang="en-US" kern="100" dirty="0">
                <a:latin typeface="等线" panose="02010600030101010101" pitchFamily="2" charset="-122"/>
                <a:ea typeface="等线" panose="02010600030101010101" pitchFamily="2" charset="-122"/>
                <a:cs typeface="Times New Roman" panose="02020603050405020304" pitchFamily="18" charset="0"/>
              </a:rPr>
              <a:t>之后的右图</a:t>
            </a:r>
          </a:p>
        </p:txBody>
      </p:sp>
      <p:pic>
        <p:nvPicPr>
          <p:cNvPr id="3" name="图片 2">
            <a:extLst>
              <a:ext uri="{FF2B5EF4-FFF2-40B4-BE49-F238E27FC236}">
                <a16:creationId xmlns:a16="http://schemas.microsoft.com/office/drawing/2014/main" id="{185D976A-5F98-439E-9AD5-AFFD4721C550}"/>
              </a:ext>
            </a:extLst>
          </p:cNvPr>
          <p:cNvPicPr>
            <a:picLocks noChangeAspect="1"/>
          </p:cNvPicPr>
          <p:nvPr/>
        </p:nvPicPr>
        <p:blipFill>
          <a:blip r:embed="rId2"/>
          <a:stretch>
            <a:fillRect/>
          </a:stretch>
        </p:blipFill>
        <p:spPr>
          <a:xfrm>
            <a:off x="3388009" y="3284984"/>
            <a:ext cx="5144009" cy="2950117"/>
          </a:xfrm>
          <a:prstGeom prst="rect">
            <a:avLst/>
          </a:prstGeom>
        </p:spPr>
      </p:pic>
    </p:spTree>
    <p:extLst>
      <p:ext uri="{BB962C8B-B14F-4D97-AF65-F5344CB8AC3E}">
        <p14:creationId xmlns:p14="http://schemas.microsoft.com/office/powerpoint/2010/main" val="4440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CC9EA70-C1B4-41FF-A174-4E1CCCC97CDD}"/>
              </a:ext>
            </a:extLst>
          </p:cNvPr>
          <p:cNvSpPr/>
          <p:nvPr/>
        </p:nvSpPr>
        <p:spPr>
          <a:xfrm>
            <a:off x="1125860" y="441892"/>
            <a:ext cx="9505056" cy="4247317"/>
          </a:xfrm>
          <a:prstGeom prst="rect">
            <a:avLst/>
          </a:prstGeom>
        </p:spPr>
        <p:txBody>
          <a:bodyPr wrap="square">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基于定理，可以将冗余边分成两种：</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lvl="0" algn="just">
              <a:defRPr/>
            </a:pPr>
            <a:r>
              <a:rPr lang="zh-CN" altLang="en-US" kern="100" dirty="0">
                <a:latin typeface="等线" panose="02010600030101010101" pitchFamily="2" charset="-122"/>
                <a:ea typeface="等线" panose="02010600030101010101" pitchFamily="2" charset="-122"/>
                <a:cs typeface="Times New Roman" panose="02020603050405020304" pitchFamily="18" charset="0"/>
              </a:rPr>
              <a:t>在集合</a:t>
            </a:r>
            <a:r>
              <a:rPr lang="en-US" altLang="zh-CN" kern="100" dirty="0">
                <a:latin typeface="等线" panose="02010600030101010101" pitchFamily="2" charset="-122"/>
                <a:ea typeface="等线" panose="02010600030101010101" pitchFamily="2" charset="-122"/>
                <a:cs typeface="Times New Roman" panose="02020603050405020304" pitchFamily="18" charset="0"/>
              </a:rPr>
              <a:t>Γ(A)</a:t>
            </a:r>
            <a:r>
              <a:rPr lang="zh-CN" altLang="en-US" kern="100" dirty="0">
                <a:latin typeface="等线" panose="02010600030101010101" pitchFamily="2" charset="-122"/>
                <a:ea typeface="等线" panose="02010600030101010101" pitchFamily="2" charset="-122"/>
                <a:cs typeface="Times New Roman" panose="02020603050405020304" pitchFamily="18" charset="0"/>
              </a:rPr>
              <a:t>和集合</a:t>
            </a:r>
            <a:r>
              <a:rPr lang="en-US" altLang="zh-CN" kern="100" dirty="0">
                <a:latin typeface="等线" panose="02010600030101010101" pitchFamily="2" charset="-122"/>
                <a:ea typeface="等线" panose="02010600030101010101" pitchFamily="2" charset="-122"/>
                <a:cs typeface="Times New Roman" panose="02020603050405020304" pitchFamily="18" charset="0"/>
              </a:rPr>
              <a:t>D</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之间的边是第一类冗余边，在刚才的例子中</a:t>
            </a:r>
            <a:r>
              <a:rPr lang="en-US" altLang="zh-CN" kern="100" dirty="0">
                <a:latin typeface="等线" panose="02010600030101010101" pitchFamily="2" charset="-122"/>
                <a:ea typeface="等线" panose="02010600030101010101" pitchFamily="2" charset="-122"/>
                <a:cs typeface="Times New Roman" panose="02020603050405020304" pitchFamily="18" charset="0"/>
              </a:rPr>
              <a:t>e(x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3</a:t>
            </a:r>
            <a:r>
              <a:rPr lang="en-US" altLang="zh-CN" kern="100" dirty="0">
                <a:latin typeface="等线" panose="02010600030101010101" pitchFamily="2" charset="-122"/>
                <a:ea typeface="等线" panose="02010600030101010101" pitchFamily="2" charset="-122"/>
                <a:cs typeface="Times New Roman" panose="02020603050405020304" pitchFamily="18" charset="0"/>
              </a:rPr>
              <a:t>,1),e(x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3</a:t>
            </a:r>
            <a:r>
              <a:rPr lang="en-US" altLang="zh-CN" kern="100" dirty="0">
                <a:latin typeface="等线" panose="02010600030101010101" pitchFamily="2" charset="-122"/>
                <a:ea typeface="等线" panose="02010600030101010101" pitchFamily="2" charset="-122"/>
                <a:cs typeface="Times New Roman" panose="02020603050405020304" pitchFamily="18" charset="0"/>
              </a:rPr>
              <a:t>,2),e(x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4</a:t>
            </a:r>
            <a:r>
              <a:rPr lang="en-US" altLang="zh-CN" kern="100" dirty="0">
                <a:latin typeface="等线" panose="02010600030101010101" pitchFamily="2" charset="-122"/>
                <a:ea typeface="等线" panose="02010600030101010101" pitchFamily="2" charset="-122"/>
                <a:cs typeface="Times New Roman" panose="02020603050405020304" pitchFamily="18" charset="0"/>
              </a:rPr>
              <a:t>,1),e(x</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4</a:t>
            </a: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就是第一类冗余边，其在得到许可点的集合之后就能很容易地被求得。</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lvl="0" algn="just">
              <a:defRPr/>
            </a:pPr>
            <a:r>
              <a:rPr lang="zh-CN" altLang="en-US" kern="100" dirty="0">
                <a:latin typeface="等线" panose="02010600030101010101" pitchFamily="2" charset="-122"/>
                <a:ea typeface="等线" panose="02010600030101010101" pitchFamily="2" charset="-122"/>
                <a:cs typeface="Times New Roman" panose="02020603050405020304" pitchFamily="18" charset="0"/>
              </a:rPr>
              <a:t>除了第一类冗余边的所有冗余边为第二类冗余边</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而许可点的则是在性质</a:t>
            </a: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的基础上通过寻找最大匹配而获得的</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以匈牙利算法为例介绍求最大匹配算法的基本思想</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迭代地寻找对应于当前现有的匹配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的增广路径，并导出一个比</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更大的匹配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当再也无法找到新的增广路径的时候，最大匹配就确定了 </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这里用六个节点构成的二分图来说明上述过程的</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一次迭代</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过程：</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e</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24</a:t>
            </a:r>
            <a:r>
              <a:rPr lang="zh-CN" altLang="en-US" kern="100" dirty="0">
                <a:latin typeface="等线" panose="02010600030101010101" pitchFamily="2" charset="-122"/>
                <a:ea typeface="等线" panose="02010600030101010101" pitchFamily="2" charset="-122"/>
                <a:cs typeface="Times New Roman" panose="02020603050405020304" pitchFamily="18" charset="0"/>
              </a:rPr>
              <a:t>和</a:t>
            </a:r>
            <a:r>
              <a:rPr lang="en-US" altLang="zh-CN" kern="100" dirty="0">
                <a:latin typeface="等线" panose="02010600030101010101" pitchFamily="2" charset="-122"/>
                <a:ea typeface="等线" panose="02010600030101010101" pitchFamily="2" charset="-122"/>
                <a:cs typeface="Times New Roman" panose="02020603050405020304" pitchFamily="18" charset="0"/>
              </a:rPr>
              <a:t>e</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35</a:t>
            </a:r>
            <a:r>
              <a:rPr lang="zh-CN" altLang="en-US" kern="100" dirty="0">
                <a:latin typeface="等线" panose="02010600030101010101" pitchFamily="2" charset="-122"/>
                <a:ea typeface="等线" panose="02010600030101010101" pitchFamily="2" charset="-122"/>
                <a:cs typeface="Times New Roman" panose="02020603050405020304" pitchFamily="18" charset="0"/>
              </a:rPr>
              <a:t>构成一个匹配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，如图左，图中匹配边用黑色表示，未匹配边用红色表示</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1,4,2,5,3,6</a:t>
            </a:r>
            <a:r>
              <a:rPr lang="zh-CN" altLang="en-US" kern="100" dirty="0">
                <a:latin typeface="等线" panose="02010600030101010101" pitchFamily="2" charset="-122"/>
                <a:ea typeface="等线" panose="02010600030101010101" pitchFamily="2" charset="-122"/>
                <a:cs typeface="Times New Roman" panose="02020603050405020304" pitchFamily="18" charset="0"/>
              </a:rPr>
              <a:t>）是一个交替路径，两端</a:t>
            </a:r>
            <a:r>
              <a:rPr lang="en-US" altLang="zh-CN" kern="100" dirty="0">
                <a:latin typeface="等线" panose="02010600030101010101" pitchFamily="2" charset="-122"/>
                <a:ea typeface="等线" panose="02010600030101010101" pitchFamily="2" charset="-122"/>
                <a:cs typeface="Times New Roman" panose="02020603050405020304" pitchFamily="18" charset="0"/>
              </a:rPr>
              <a:t>1,6</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不和匹配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中的边相关联，因此（</a:t>
            </a:r>
            <a:r>
              <a:rPr lang="en-US" altLang="zh-CN" kern="100" dirty="0">
                <a:latin typeface="等线" panose="02010600030101010101" pitchFamily="2" charset="-122"/>
                <a:ea typeface="等线" panose="02010600030101010101" pitchFamily="2" charset="-122"/>
                <a:cs typeface="Times New Roman" panose="02020603050405020304" pitchFamily="18" charset="0"/>
              </a:rPr>
              <a:t>1,4,2,5,3,6</a:t>
            </a:r>
            <a:r>
              <a:rPr lang="zh-CN" altLang="en-US" kern="100" dirty="0">
                <a:latin typeface="等线" panose="02010600030101010101" pitchFamily="2" charset="-122"/>
                <a:ea typeface="等线" panose="02010600030101010101" pitchFamily="2" charset="-122"/>
                <a:cs typeface="Times New Roman" panose="02020603050405020304" pitchFamily="18" charset="0"/>
              </a:rPr>
              <a:t>）也是一条增广路径</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获得一个更大匹配的方法是对原匹配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进行取反操作：未匹配的边变为已匹配的边，已匹配的边变为未匹配的边，这样的得到的匹配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如图右所示，再讲</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’赋给</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进入下一次迭代</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1E87C84E-220E-4F83-9F38-A81F4470AA56}"/>
              </a:ext>
            </a:extLst>
          </p:cNvPr>
          <p:cNvPicPr>
            <a:picLocks noChangeAspect="1"/>
          </p:cNvPicPr>
          <p:nvPr/>
        </p:nvPicPr>
        <p:blipFill>
          <a:blip r:embed="rId2"/>
          <a:stretch>
            <a:fillRect/>
          </a:stretch>
        </p:blipFill>
        <p:spPr>
          <a:xfrm>
            <a:off x="3934172" y="4441056"/>
            <a:ext cx="1819275" cy="2143125"/>
          </a:xfrm>
          <a:prstGeom prst="rect">
            <a:avLst/>
          </a:prstGeom>
        </p:spPr>
      </p:pic>
      <p:pic>
        <p:nvPicPr>
          <p:cNvPr id="4" name="图片 3">
            <a:extLst>
              <a:ext uri="{FF2B5EF4-FFF2-40B4-BE49-F238E27FC236}">
                <a16:creationId xmlns:a16="http://schemas.microsoft.com/office/drawing/2014/main" id="{C19DB875-4EC0-4B3A-8071-05B00F207A29}"/>
              </a:ext>
            </a:extLst>
          </p:cNvPr>
          <p:cNvPicPr>
            <a:picLocks noChangeAspect="1"/>
          </p:cNvPicPr>
          <p:nvPr/>
        </p:nvPicPr>
        <p:blipFill>
          <a:blip r:embed="rId3"/>
          <a:stretch>
            <a:fillRect/>
          </a:stretch>
        </p:blipFill>
        <p:spPr>
          <a:xfrm>
            <a:off x="6022404" y="4469630"/>
            <a:ext cx="1819275" cy="2085975"/>
          </a:xfrm>
          <a:prstGeom prst="rect">
            <a:avLst/>
          </a:prstGeom>
        </p:spPr>
      </p:pic>
      <p:sp>
        <p:nvSpPr>
          <p:cNvPr id="5" name="文本框 4">
            <a:extLst>
              <a:ext uri="{FF2B5EF4-FFF2-40B4-BE49-F238E27FC236}">
                <a16:creationId xmlns:a16="http://schemas.microsoft.com/office/drawing/2014/main" id="{67C1C5BB-2CAD-43E6-8DCC-CAC662B51533}"/>
              </a:ext>
            </a:extLst>
          </p:cNvPr>
          <p:cNvSpPr txBox="1"/>
          <p:nvPr/>
        </p:nvSpPr>
        <p:spPr>
          <a:xfrm>
            <a:off x="3547666" y="5143285"/>
            <a:ext cx="504056" cy="369332"/>
          </a:xfrm>
          <a:prstGeom prst="rect">
            <a:avLst/>
          </a:prstGeom>
          <a:noFill/>
        </p:spPr>
        <p:txBody>
          <a:bodyPr wrap="square" rtlCol="0">
            <a:spAutoFit/>
          </a:bodyPr>
          <a:lstStyle/>
          <a:p>
            <a:r>
              <a:rPr lang="en-US" altLang="zh-CN" b="1" dirty="0"/>
              <a:t>M</a:t>
            </a:r>
            <a:endParaRPr lang="zh-CN" altLang="en-US" b="1" dirty="0"/>
          </a:p>
        </p:txBody>
      </p:sp>
      <p:sp>
        <p:nvSpPr>
          <p:cNvPr id="6" name="矩形 5">
            <a:extLst>
              <a:ext uri="{FF2B5EF4-FFF2-40B4-BE49-F238E27FC236}">
                <a16:creationId xmlns:a16="http://schemas.microsoft.com/office/drawing/2014/main" id="{A070E824-D660-4EB6-9626-3C8E53AAE50A}"/>
              </a:ext>
            </a:extLst>
          </p:cNvPr>
          <p:cNvSpPr/>
          <p:nvPr/>
        </p:nvSpPr>
        <p:spPr>
          <a:xfrm>
            <a:off x="7812308" y="5178294"/>
            <a:ext cx="410690" cy="369332"/>
          </a:xfrm>
          <a:prstGeom prst="rect">
            <a:avLst/>
          </a:prstGeom>
        </p:spPr>
        <p:txBody>
          <a:bodyPr wrap="none">
            <a:spAutoFit/>
          </a:bodyPr>
          <a:lstStyle/>
          <a:p>
            <a:r>
              <a:rPr lang="en-US" altLang="zh-CN" b="1" dirty="0"/>
              <a:t>M</a:t>
            </a:r>
            <a:r>
              <a:rPr lang="zh-CN" altLang="en-US" b="1" dirty="0"/>
              <a:t>’</a:t>
            </a:r>
          </a:p>
        </p:txBody>
      </p:sp>
    </p:spTree>
    <p:extLst>
      <p:ext uri="{BB962C8B-B14F-4D97-AF65-F5344CB8AC3E}">
        <p14:creationId xmlns:p14="http://schemas.microsoft.com/office/powerpoint/2010/main" val="69747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A26523E-0F61-43F8-A0AE-D773CCD50CA4}"/>
              </a:ext>
            </a:extLst>
          </p:cNvPr>
          <p:cNvSpPr/>
          <p:nvPr/>
        </p:nvSpPr>
        <p:spPr>
          <a:xfrm>
            <a:off x="1629916" y="1720840"/>
            <a:ext cx="9073008" cy="2585323"/>
          </a:xfrm>
          <a:prstGeom prst="rect">
            <a:avLst/>
          </a:prstGeom>
        </p:spPr>
        <p:txBody>
          <a:bodyPr wrap="square">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在最大匹配算法的最后一步就可以得到所有许可点集合</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及其相邻点集合</a:t>
            </a:r>
            <a:r>
              <a:rPr lang="en-US" altLang="zh-CN" kern="100" dirty="0">
                <a:latin typeface="等线" panose="02010600030101010101" pitchFamily="2" charset="-122"/>
                <a:ea typeface="等线" panose="02010600030101010101" pitchFamily="2" charset="-122"/>
                <a:cs typeface="Times New Roman" panose="02020603050405020304" pitchFamily="18" charset="0"/>
              </a:rPr>
              <a:t>Γ(A)</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，这样一来第一类冗余边就得到了。</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接下来是第二类冗余边的求解，仅需在比原先二分图规模更小的子图</a:t>
            </a:r>
            <a:r>
              <a:rPr lang="en-US" altLang="zh-CN" kern="100" dirty="0">
                <a:latin typeface="等线" panose="02010600030101010101" pitchFamily="2" charset="-122"/>
                <a:ea typeface="等线" panose="02010600030101010101" pitchFamily="2" charset="-122"/>
                <a:cs typeface="Times New Roman" panose="02020603050405020304" pitchFamily="18" charset="0"/>
              </a:rPr>
              <a:t>B’(</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l-GR" altLang="zh-CN" kern="100" dirty="0">
                <a:latin typeface="等线" panose="02010600030101010101" pitchFamily="2" charset="-122"/>
                <a:ea typeface="等线" panose="02010600030101010101" pitchFamily="2" charset="-122"/>
                <a:cs typeface="Times New Roman" panose="02020603050405020304" pitchFamily="18" charset="0"/>
              </a:rPr>
              <a:t>Γ(</a:t>
            </a:r>
            <a:r>
              <a:rPr lang="en-US" altLang="zh-CN" kern="100" dirty="0">
                <a:latin typeface="等线" panose="02010600030101010101" pitchFamily="2" charset="-122"/>
                <a:ea typeface="等线" panose="02010600030101010101" pitchFamily="2" charset="-122"/>
                <a:cs typeface="Times New Roman" panose="02020603050405020304" pitchFamily="18" charset="0"/>
              </a:rPr>
              <a:t>A), D</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 E’)</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中寻找强连通分量，其中</a:t>
            </a:r>
            <a:r>
              <a:rPr lang="en-US" altLang="zh-CN" kern="100" dirty="0">
                <a:latin typeface="等线" panose="02010600030101010101" pitchFamily="2" charset="-122"/>
                <a:ea typeface="等线" panose="02010600030101010101" pitchFamily="2" charset="-122"/>
                <a:cs typeface="Times New Roman" panose="02020603050405020304" pitchFamily="18" charset="0"/>
              </a:rPr>
              <a:t>E</a:t>
            </a:r>
            <a:r>
              <a:rPr lang="zh-CN" altLang="en-US" kern="100" dirty="0">
                <a:latin typeface="等线" panose="02010600030101010101" pitchFamily="2" charset="-122"/>
                <a:ea typeface="等线" panose="02010600030101010101" pitchFamily="2" charset="-122"/>
                <a:cs typeface="Times New Roman" panose="02020603050405020304" pitchFamily="18" charset="0"/>
              </a:rPr>
              <a:t>‘包含于</a:t>
            </a:r>
            <a:r>
              <a:rPr lang="en-US" altLang="zh-CN" kern="100" dirty="0">
                <a:latin typeface="等线" panose="02010600030101010101" pitchFamily="2" charset="-122"/>
                <a:ea typeface="等线" panose="02010600030101010101" pitchFamily="2" charset="-122"/>
                <a:cs typeface="Times New Roman" panose="02020603050405020304" pitchFamily="18" charset="0"/>
              </a:rPr>
              <a:t>E</a:t>
            </a:r>
            <a:r>
              <a:rPr lang="zh-CN" altLang="en-US" kern="100" dirty="0">
                <a:latin typeface="等线" panose="02010600030101010101" pitchFamily="2" charset="-122"/>
                <a:ea typeface="等线" panose="02010600030101010101" pitchFamily="2" charset="-122"/>
                <a:cs typeface="Times New Roman" panose="02020603050405020304" pitchFamily="18" charset="0"/>
              </a:rPr>
              <a:t>，是连接点集</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l-GR" altLang="zh-CN" kern="100" dirty="0">
                <a:latin typeface="等线" panose="02010600030101010101" pitchFamily="2" charset="-122"/>
                <a:ea typeface="等线" panose="02010600030101010101" pitchFamily="2" charset="-122"/>
                <a:cs typeface="Times New Roman" panose="02020603050405020304" pitchFamily="18" charset="0"/>
              </a:rPr>
              <a:t>Γ(</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和</a:t>
            </a:r>
            <a:r>
              <a:rPr lang="en-US" altLang="zh-CN" kern="100" dirty="0">
                <a:latin typeface="等线" panose="02010600030101010101" pitchFamily="2" charset="-122"/>
                <a:ea typeface="等线" panose="02010600030101010101" pitchFamily="2" charset="-122"/>
                <a:cs typeface="Times New Roman" panose="02020603050405020304" pitchFamily="18" charset="0"/>
              </a:rPr>
              <a:t>D</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的边的集合</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Zhang</a:t>
            </a:r>
            <a:r>
              <a:rPr lang="zh-CN" altLang="en-US" kern="100" dirty="0">
                <a:latin typeface="等线" panose="02010600030101010101" pitchFamily="2" charset="-122"/>
                <a:ea typeface="等线" panose="02010600030101010101" pitchFamily="2" charset="-122"/>
                <a:cs typeface="Times New Roman" panose="02020603050405020304" pitchFamily="18" charset="0"/>
              </a:rPr>
              <a:t>提出的快速算法和</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Regin</a:t>
            </a:r>
            <a:r>
              <a:rPr lang="zh-CN" altLang="en-US" kern="100" dirty="0">
                <a:latin typeface="等线" panose="02010600030101010101" pitchFamily="2" charset="-122"/>
                <a:ea typeface="等线" panose="02010600030101010101" pitchFamily="2" charset="-122"/>
                <a:cs typeface="Times New Roman" panose="02020603050405020304" pitchFamily="18" charset="0"/>
              </a:rPr>
              <a:t>算法的不同在于，除了第一类冗余边的快速识别大大加提高了效率之外，在求解</a:t>
            </a:r>
            <a:r>
              <a:rPr lang="en-US" altLang="zh-CN" kern="100" dirty="0">
                <a:latin typeface="等线" panose="02010600030101010101" pitchFamily="2" charset="-122"/>
                <a:ea typeface="等线" panose="02010600030101010101" pitchFamily="2" charset="-122"/>
                <a:cs typeface="Times New Roman" panose="02020603050405020304" pitchFamily="18" charset="0"/>
              </a:rPr>
              <a:t>SCC</a:t>
            </a:r>
            <a:r>
              <a:rPr lang="zh-CN" altLang="en-US" kern="100" dirty="0">
                <a:latin typeface="等线" panose="02010600030101010101" pitchFamily="2" charset="-122"/>
                <a:ea typeface="等线" panose="02010600030101010101" pitchFamily="2" charset="-122"/>
                <a:cs typeface="Times New Roman" panose="02020603050405020304" pitchFamily="18" charset="0"/>
              </a:rPr>
              <a:t>时，</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Regin</a:t>
            </a:r>
            <a:r>
              <a:rPr lang="zh-CN" altLang="en-US" kern="100" dirty="0">
                <a:latin typeface="等线" panose="02010600030101010101" pitchFamily="2" charset="-122"/>
                <a:ea typeface="等线" panose="02010600030101010101" pitchFamily="2" charset="-122"/>
                <a:cs typeface="Times New Roman" panose="02020603050405020304" pitchFamily="18" charset="0"/>
              </a:rPr>
              <a:t>算法是在残差图上进行的，原二分图其实是残差图的一个子图，而</a:t>
            </a:r>
            <a:r>
              <a:rPr lang="en-US" altLang="zh-CN" kern="100" dirty="0">
                <a:latin typeface="等线" panose="02010600030101010101" pitchFamily="2" charset="-122"/>
                <a:ea typeface="等线" panose="02010600030101010101" pitchFamily="2" charset="-122"/>
                <a:cs typeface="Times New Roman" panose="02020603050405020304" pitchFamily="18" charset="0"/>
              </a:rPr>
              <a:t>Zhang</a:t>
            </a:r>
            <a:r>
              <a:rPr lang="zh-CN" altLang="en-US" kern="100" dirty="0">
                <a:latin typeface="等线" panose="02010600030101010101" pitchFamily="2" charset="-122"/>
                <a:ea typeface="等线" panose="02010600030101010101" pitchFamily="2" charset="-122"/>
                <a:cs typeface="Times New Roman" panose="02020603050405020304" pitchFamily="18" charset="0"/>
              </a:rPr>
              <a:t>算法是在原二分图的一个子图上进行的，问题的规模大大减小了，从另一个角度提高了效率</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根据以上定理及其证明，给出针对全不同约束值图的过滤算法</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240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C81EAAD-1A17-46D0-9595-30717D91F0DC}"/>
              </a:ext>
            </a:extLst>
          </p:cNvPr>
          <p:cNvPicPr>
            <a:picLocks noChangeAspect="1"/>
          </p:cNvPicPr>
          <p:nvPr/>
        </p:nvPicPr>
        <p:blipFill>
          <a:blip r:embed="rId2"/>
          <a:stretch>
            <a:fillRect/>
          </a:stretch>
        </p:blipFill>
        <p:spPr>
          <a:xfrm>
            <a:off x="3070076" y="795577"/>
            <a:ext cx="5575245" cy="5636177"/>
          </a:xfrm>
          <a:prstGeom prst="rect">
            <a:avLst/>
          </a:prstGeom>
        </p:spPr>
      </p:pic>
      <p:sp>
        <p:nvSpPr>
          <p:cNvPr id="3" name="矩形 2">
            <a:extLst>
              <a:ext uri="{FF2B5EF4-FFF2-40B4-BE49-F238E27FC236}">
                <a16:creationId xmlns:a16="http://schemas.microsoft.com/office/drawing/2014/main" id="{342FAF30-CBF8-4F94-9C69-AF2DB60BB166}"/>
              </a:ext>
            </a:extLst>
          </p:cNvPr>
          <p:cNvSpPr/>
          <p:nvPr/>
        </p:nvSpPr>
        <p:spPr>
          <a:xfrm>
            <a:off x="1629916" y="476672"/>
            <a:ext cx="4108817" cy="369332"/>
          </a:xfrm>
          <a:prstGeom prst="rect">
            <a:avLst/>
          </a:prstGeom>
        </p:spPr>
        <p:txBody>
          <a:bodyPr wrap="none">
            <a:spAutoFit/>
          </a:bodyPr>
          <a:lstStyle/>
          <a:p>
            <a:r>
              <a:rPr lang="zh-CN" altLang="en-US" dirty="0"/>
              <a:t>全不同约束广义弧一致性的快速算法：</a:t>
            </a:r>
          </a:p>
        </p:txBody>
      </p:sp>
    </p:spTree>
    <p:extLst>
      <p:ext uri="{BB962C8B-B14F-4D97-AF65-F5344CB8AC3E}">
        <p14:creationId xmlns:p14="http://schemas.microsoft.com/office/powerpoint/2010/main" val="290663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6E06E3F-E35D-4407-8944-BE683F2FF321}"/>
              </a:ext>
            </a:extLst>
          </p:cNvPr>
          <p:cNvSpPr/>
          <p:nvPr/>
        </p:nvSpPr>
        <p:spPr>
          <a:xfrm>
            <a:off x="1629916" y="980728"/>
            <a:ext cx="8496944" cy="3139321"/>
          </a:xfrm>
          <a:prstGeom prst="rect">
            <a:avLst/>
          </a:prstGeom>
        </p:spPr>
        <p:txBody>
          <a:bodyPr wrap="square">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算法可以分成两部分：第一部分为最大匹配的求解和第一类冗余边的去除，第二部分是在原始二分图的子图上求解强连通分量</a:t>
            </a:r>
            <a:r>
              <a:rPr lang="en-US" altLang="zh-CN" kern="100" dirty="0">
                <a:latin typeface="等线" panose="02010600030101010101" pitchFamily="2" charset="-122"/>
                <a:ea typeface="等线" panose="02010600030101010101" pitchFamily="2" charset="-122"/>
                <a:cs typeface="Times New Roman" panose="02020603050405020304" pitchFamily="18" charset="0"/>
              </a:rPr>
              <a:t>SCC</a:t>
            </a:r>
            <a:r>
              <a:rPr lang="zh-CN" altLang="en-US" kern="100" dirty="0">
                <a:latin typeface="等线" panose="02010600030101010101" pitchFamily="2" charset="-122"/>
                <a:ea typeface="等线" panose="02010600030101010101" pitchFamily="2" charset="-122"/>
                <a:cs typeface="Times New Roman" panose="02020603050405020304" pitchFamily="18" charset="0"/>
              </a:rPr>
              <a:t>和第二类冗余边的去除</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输入是原始的值图</a:t>
            </a:r>
            <a:r>
              <a:rPr lang="en-US" altLang="zh-CN" kern="100" dirty="0">
                <a:latin typeface="等线" panose="02010600030101010101" pitchFamily="2" charset="-122"/>
                <a:ea typeface="等线" panose="02010600030101010101" pitchFamily="2" charset="-122"/>
                <a:cs typeface="Times New Roman" panose="02020603050405020304" pitchFamily="18" charset="0"/>
              </a:rPr>
              <a:t>B</a:t>
            </a:r>
            <a:r>
              <a:rPr lang="zh-CN" altLang="en-US" kern="100" dirty="0">
                <a:latin typeface="等线" panose="02010600030101010101" pitchFamily="2" charset="-122"/>
                <a:ea typeface="等线" panose="02010600030101010101" pitchFamily="2" charset="-122"/>
                <a:cs typeface="Times New Roman" panose="02020603050405020304" pitchFamily="18" charset="0"/>
              </a:rPr>
              <a:t>和初始匹配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，这个匹配中的边数可以很小，在算法中可以通过迭代地寻找当前匹配的增广路径来扩展当前匹配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，扩展的方法具体来说是上一页中的匹配边和未匹配边的取反操作，扩展后得到的匹配为</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迭代的过程中随着匹配的扩展，会伴随着</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和</a:t>
            </a:r>
            <a:r>
              <a:rPr lang="en-US" altLang="zh-CN" kern="100" dirty="0">
                <a:latin typeface="等线" panose="02010600030101010101" pitchFamily="2" charset="-122"/>
                <a:ea typeface="等线" panose="02010600030101010101" pitchFamily="2" charset="-122"/>
                <a:cs typeface="Times New Roman" panose="02020603050405020304" pitchFamily="18" charset="0"/>
              </a:rPr>
              <a:t>Γ(A)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的更新，</a:t>
            </a:r>
            <a:r>
              <a:rPr lang="en-US" altLang="zh-CN" kern="100" dirty="0">
                <a:latin typeface="等线" panose="02010600030101010101" pitchFamily="2" charset="-122"/>
                <a:ea typeface="等线" panose="02010600030101010101" pitchFamily="2" charset="-122"/>
                <a:cs typeface="Times New Roman" panose="02020603050405020304" pitchFamily="18" charset="0"/>
              </a:rPr>
              <a:t>Γ(A)</a:t>
            </a:r>
            <a:r>
              <a:rPr lang="zh-CN" altLang="en-US" kern="100" dirty="0">
                <a:latin typeface="等线" panose="02010600030101010101" pitchFamily="2" charset="-122"/>
                <a:ea typeface="等线" panose="02010600030101010101" pitchFamily="2" charset="-122"/>
                <a:cs typeface="Times New Roman" panose="02020603050405020304" pitchFamily="18" charset="0"/>
              </a:rPr>
              <a:t>和</a:t>
            </a:r>
            <a:r>
              <a:rPr lang="en-US" altLang="zh-CN" kern="100" dirty="0">
                <a:latin typeface="等线" panose="02010600030101010101" pitchFamily="2" charset="-122"/>
                <a:ea typeface="等线" panose="02010600030101010101" pitchFamily="2" charset="-122"/>
                <a:cs typeface="Times New Roman" panose="02020603050405020304" pitchFamily="18" charset="0"/>
              </a:rPr>
              <a:t>D</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之间的边为第一类冗余边，应将其修剪</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一次迭代结束后，用得到的扩展的匹配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赋给</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，然后进行下一次迭代，直到没有增广路径被发现，此时的匹配</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就是最大匹配，若</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的大小小于变量的个数，则存在某个变量没有找到解，不符合</a:t>
            </a:r>
            <a:r>
              <a:rPr lang="en-US" altLang="zh-CN" kern="100" dirty="0">
                <a:latin typeface="等线" panose="02010600030101010101" pitchFamily="2" charset="-122"/>
                <a:ea typeface="等线" panose="02010600030101010101" pitchFamily="2" charset="-122"/>
                <a:cs typeface="Times New Roman" panose="02020603050405020304" pitchFamily="18" charset="0"/>
              </a:rPr>
              <a:t>CSP</a:t>
            </a:r>
            <a:r>
              <a:rPr lang="zh-CN" altLang="en-US" kern="100" dirty="0">
                <a:latin typeface="等线" panose="02010600030101010101" pitchFamily="2" charset="-122"/>
                <a:ea typeface="等线" panose="02010600030101010101" pitchFamily="2" charset="-122"/>
                <a:cs typeface="Times New Roman" panose="02020603050405020304" pitchFamily="18" charset="0"/>
              </a:rPr>
              <a:t>问题的要求，返回</a:t>
            </a:r>
            <a:r>
              <a:rPr lang="en-US" altLang="zh-CN" kern="100" dirty="0">
                <a:latin typeface="等线" panose="02010600030101010101" pitchFamily="2" charset="-122"/>
                <a:ea typeface="等线" panose="02010600030101010101" pitchFamily="2" charset="-122"/>
                <a:cs typeface="Times New Roman" panose="02020603050405020304" pitchFamily="18" charset="0"/>
              </a:rPr>
              <a:t>false</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第二类冗余边的求解和之前相同，只不过是在一个小的二分图上进行的</a:t>
            </a:r>
          </a:p>
        </p:txBody>
      </p:sp>
    </p:spTree>
    <p:extLst>
      <p:ext uri="{BB962C8B-B14F-4D97-AF65-F5344CB8AC3E}">
        <p14:creationId xmlns:p14="http://schemas.microsoft.com/office/powerpoint/2010/main" val="14315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514736A-284B-4995-9C20-DE10ADA1AFF7}"/>
                  </a:ext>
                </a:extLst>
              </p:cNvPr>
              <p:cNvSpPr/>
              <p:nvPr/>
            </p:nvSpPr>
            <p:spPr>
              <a:xfrm>
                <a:off x="1557908" y="476673"/>
                <a:ext cx="8496944" cy="3455241"/>
              </a:xfrm>
              <a:prstGeom prst="rect">
                <a:avLst/>
              </a:prstGeom>
            </p:spPr>
            <p:txBody>
              <a:bodyPr wrap="square">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接下来从时间复杂度和实际性能两方面分析算法的性能</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算法的第一部分，第</a:t>
                </a:r>
                <a:r>
                  <a:rPr lang="en-US" altLang="zh-CN" kern="100" dirty="0">
                    <a:latin typeface="等线" panose="02010600030101010101" pitchFamily="2" charset="-122"/>
                    <a:ea typeface="等线" panose="02010600030101010101" pitchFamily="2" charset="-122"/>
                    <a:cs typeface="Times New Roman" panose="02020603050405020304" pitchFamily="18" charset="0"/>
                  </a:rPr>
                  <a:t>1-11</a:t>
                </a:r>
                <a:r>
                  <a:rPr lang="zh-CN" altLang="en-US" kern="100" dirty="0">
                    <a:latin typeface="等线" panose="02010600030101010101" pitchFamily="2" charset="-122"/>
                    <a:ea typeface="等线" panose="02010600030101010101" pitchFamily="2" charset="-122"/>
                    <a:cs typeface="Times New Roman" panose="02020603050405020304" pitchFamily="18" charset="0"/>
                  </a:rPr>
                  <a:t>行，是求解图的最大匹配问题，匈牙利算法，时间复杂度为 </a:t>
                </a:r>
                <a:r>
                  <a:rPr lang="en-US" altLang="zh-CN" kern="100" dirty="0">
                    <a:latin typeface="等线" panose="02010600030101010101" pitchFamily="2" charset="-122"/>
                    <a:ea typeface="等线" panose="02010600030101010101" pitchFamily="2" charset="-122"/>
                    <a:cs typeface="Times New Roman" panose="02020603050405020304" pitchFamily="18" charset="0"/>
                  </a:rPr>
                  <a:t>O(|</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||E|)</a:t>
                </a:r>
                <a:r>
                  <a:rPr lang="zh-CN" altLang="en-US" kern="100" dirty="0">
                    <a:latin typeface="等线" panose="02010600030101010101" pitchFamily="2" charset="-122"/>
                    <a:ea typeface="等线" panose="02010600030101010101" pitchFamily="2" charset="-122"/>
                    <a:cs typeface="Times New Roman" panose="02020603050405020304" pitchFamily="18" charset="0"/>
                  </a:rPr>
                  <a:t>，除此之外如果用另一种求解最大匹配的方法</a:t>
                </a:r>
                <a:r>
                  <a:rPr lang="en-US" altLang="zh-CN" kern="100" dirty="0">
                    <a:latin typeface="等线" panose="02010600030101010101" pitchFamily="2" charset="-122"/>
                    <a:ea typeface="等线" panose="02010600030101010101" pitchFamily="2" charset="-122"/>
                    <a:cs typeface="Times New Roman" panose="02020603050405020304" pitchFamily="18" charset="0"/>
                  </a:rPr>
                  <a:t>Hopcroft-Karp</a:t>
                </a:r>
                <a:r>
                  <a:rPr lang="zh-CN" altLang="en-US" kern="100" dirty="0">
                    <a:latin typeface="等线" panose="02010600030101010101" pitchFamily="2" charset="-122"/>
                    <a:ea typeface="等线" panose="02010600030101010101" pitchFamily="2" charset="-122"/>
                    <a:cs typeface="Times New Roman" panose="02020603050405020304" pitchFamily="18" charset="0"/>
                  </a:rPr>
                  <a:t>算法可以将复杂度降低到</a:t>
                </a:r>
                <a:r>
                  <a:rPr lang="en-US" altLang="zh-CN" kern="100" dirty="0">
                    <a:latin typeface="等线" panose="02010600030101010101" pitchFamily="2" charset="-122"/>
                    <a:ea typeface="等线" panose="02010600030101010101" pitchFamily="2" charset="-122"/>
                    <a:cs typeface="Times New Roman" panose="02020603050405020304" pitchFamily="18" charset="0"/>
                  </a:rPr>
                  <a:t>O</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t> </a:t>
                </a:r>
                <a14:m>
                  <m:oMath xmlns:m="http://schemas.openxmlformats.org/officeDocument/2006/math">
                    <m:rad>
                      <m:radPr>
                        <m:degHide m:val="on"/>
                        <m:ctrlPr>
                          <a:rPr lang="zh-CN" altLang="en-US" i="1" kern="100" dirty="0">
                            <a:latin typeface="Cambria Math" panose="02040503050406030204" pitchFamily="18" charset="0"/>
                          </a:rPr>
                        </m:ctrlPr>
                      </m:radPr>
                      <m:deg/>
                      <m:e>
                        <m:r>
                          <m:rPr>
                            <m:nor/>
                          </m:rPr>
                          <a:rPr lang="en-US" altLang="zh-CN" kern="100" dirty="0">
                            <a:latin typeface="等线" panose="02010600030101010101" pitchFamily="2" charset="-122"/>
                            <a:ea typeface="等线" panose="02010600030101010101" pitchFamily="2" charset="-122"/>
                            <a:cs typeface="Times New Roman" panose="02020603050405020304" pitchFamily="18" charset="0"/>
                          </a:rPr>
                          <m:t>|</m:t>
                        </m:r>
                        <m:r>
                          <m:rPr>
                            <m:nor/>
                          </m:rPr>
                          <a:rPr lang="en-US" altLang="zh-CN" kern="100" dirty="0">
                            <a:latin typeface="等线" panose="02010600030101010101" pitchFamily="2" charset="-122"/>
                            <a:ea typeface="等线" panose="02010600030101010101" pitchFamily="2" charset="-122"/>
                            <a:cs typeface="Times New Roman" panose="02020603050405020304" pitchFamily="18" charset="0"/>
                          </a:rPr>
                          <m:t>X</m:t>
                        </m:r>
                        <m:r>
                          <m:rPr>
                            <m:nor/>
                          </m:rPr>
                          <a:rPr lang="en-US" altLang="zh-CN" sz="1050" kern="100" dirty="0">
                            <a:latin typeface="等线" panose="02010600030101010101" pitchFamily="2" charset="-122"/>
                            <a:ea typeface="等线" panose="02010600030101010101" pitchFamily="2" charset="-122"/>
                            <a:cs typeface="Times New Roman" panose="02020603050405020304" pitchFamily="18" charset="0"/>
                          </a:rPr>
                          <m:t>c</m:t>
                        </m:r>
                        <m:r>
                          <m:rPr>
                            <m:nor/>
                          </m:rPr>
                          <a:rPr lang="en-US" altLang="zh-CN" kern="100" dirty="0">
                            <a:latin typeface="等线" panose="02010600030101010101" pitchFamily="2" charset="-122"/>
                            <a:ea typeface="等线" panose="02010600030101010101" pitchFamily="2" charset="-122"/>
                            <a:cs typeface="Times New Roman" panose="02020603050405020304" pitchFamily="18" charset="0"/>
                          </a:rPr>
                          <m:t>||</m:t>
                        </m:r>
                        <m:r>
                          <m:rPr>
                            <m:nor/>
                          </m:rPr>
                          <a:rPr lang="en-US" altLang="zh-CN" kern="100" dirty="0">
                            <a:latin typeface="等线" panose="02010600030101010101" pitchFamily="2" charset="-122"/>
                            <a:ea typeface="等线" panose="02010600030101010101" pitchFamily="2" charset="-122"/>
                            <a:cs typeface="Times New Roman" panose="02020603050405020304" pitchFamily="18" charset="0"/>
                          </a:rPr>
                          <m:t>E</m:t>
                        </m:r>
                        <m:r>
                          <a:rPr lang="en-US" altLang="zh-CN" i="1" kern="100" dirty="0">
                            <a:latin typeface="Cambria Math" panose="02040503050406030204" pitchFamily="18" charset="0"/>
                            <a:ea typeface="等线" panose="02010600030101010101" pitchFamily="2" charset="-122"/>
                            <a:cs typeface="Times New Roman" panose="02020603050405020304" pitchFamily="18" charset="0"/>
                          </a:rPr>
                          <m:t>|</m:t>
                        </m:r>
                      </m:e>
                    </m:rad>
                    <m:r>
                      <a:rPr lang="en-US" altLang="zh-CN" i="1" kern="100" dirty="0">
                        <a:latin typeface="Cambria Math" panose="02040503050406030204" pitchFamily="18" charset="0"/>
                        <a:ea typeface="等线" panose="02010600030101010101" pitchFamily="2" charset="-122"/>
                        <a:cs typeface="Times New Roman" panose="02020603050405020304" pitchFamily="18" charset="0"/>
                      </a:rPr>
                      <m:t> </m:t>
                    </m:r>
                  </m:oMath>
                </a14:m>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算法的第二部分，第</a:t>
                </a:r>
                <a:r>
                  <a:rPr lang="en-US" altLang="zh-CN" kern="100" dirty="0">
                    <a:latin typeface="等线" panose="02010600030101010101" pitchFamily="2" charset="-122"/>
                    <a:ea typeface="等线" panose="02010600030101010101" pitchFamily="2" charset="-122"/>
                    <a:cs typeface="Times New Roman" panose="02020603050405020304" pitchFamily="18" charset="0"/>
                  </a:rPr>
                  <a:t>12-13</a:t>
                </a:r>
                <a:r>
                  <a:rPr lang="zh-CN" altLang="en-US" kern="100" dirty="0">
                    <a:latin typeface="等线" panose="02010600030101010101" pitchFamily="2" charset="-122"/>
                    <a:ea typeface="等线" panose="02010600030101010101" pitchFamily="2" charset="-122"/>
                    <a:cs typeface="Times New Roman" panose="02020603050405020304" pitchFamily="18" charset="0"/>
                  </a:rPr>
                  <a:t>行在子图中求解</a:t>
                </a:r>
                <a:r>
                  <a:rPr lang="en-US" altLang="zh-CN" kern="100" dirty="0">
                    <a:latin typeface="等线" panose="02010600030101010101" pitchFamily="2" charset="-122"/>
                    <a:ea typeface="等线" panose="02010600030101010101" pitchFamily="2" charset="-122"/>
                    <a:cs typeface="Times New Roman" panose="02020603050405020304" pitchFamily="18" charset="0"/>
                  </a:rPr>
                  <a:t>SCC</a:t>
                </a:r>
                <a:r>
                  <a:rPr lang="zh-CN" altLang="en-US" kern="100" dirty="0">
                    <a:latin typeface="等线" panose="02010600030101010101" pitchFamily="2" charset="-122"/>
                    <a:ea typeface="等线" panose="02010600030101010101" pitchFamily="2" charset="-122"/>
                    <a:cs typeface="Times New Roman" panose="02020603050405020304" pitchFamily="18" charset="0"/>
                  </a:rPr>
                  <a:t>，复杂度为</a:t>
                </a:r>
                <a:r>
                  <a:rPr lang="en-US" altLang="zh-CN" kern="100" dirty="0">
                    <a:latin typeface="等线" panose="02010600030101010101" pitchFamily="2" charset="-122"/>
                    <a:ea typeface="等线" panose="02010600030101010101" pitchFamily="2" charset="-122"/>
                    <a:cs typeface="Times New Roman" panose="02020603050405020304" pitchFamily="18" charset="0"/>
                  </a:rPr>
                  <a:t>O(|</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X</a:t>
                </a:r>
                <a:r>
                  <a:rPr lang="en-US" altLang="zh-CN" sz="1050" kern="100" dirty="0" err="1">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l-GR" altLang="zh-CN" kern="100" dirty="0">
                    <a:latin typeface="等线" panose="02010600030101010101" pitchFamily="2" charset="-122"/>
                    <a:ea typeface="等线" panose="02010600030101010101" pitchFamily="2" charset="-122"/>
                    <a:cs typeface="Times New Roman" panose="02020603050405020304" pitchFamily="18" charset="0"/>
                  </a:rPr>
                  <a:t>Γ(</a:t>
                </a:r>
                <a:r>
                  <a:rPr lang="en-US" altLang="zh-CN" kern="100" dirty="0">
                    <a:latin typeface="等线" panose="02010600030101010101" pitchFamily="2" charset="-122"/>
                    <a:ea typeface="等线" panose="02010600030101010101" pitchFamily="2" charset="-122"/>
                    <a:cs typeface="Times New Roman" panose="02020603050405020304" pitchFamily="18" charset="0"/>
                  </a:rPr>
                  <a:t>A)|+|D</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-A|+|E’|)</a:t>
                </a: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既然和</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Regin</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的算法一样同样都要求</a:t>
                </a:r>
                <a:r>
                  <a:rPr lang="en-US" altLang="zh-CN" kern="100" dirty="0">
                    <a:latin typeface="等线" panose="02010600030101010101" pitchFamily="2" charset="-122"/>
                    <a:ea typeface="等线" panose="02010600030101010101" pitchFamily="2" charset="-122"/>
                    <a:cs typeface="Times New Roman" panose="02020603050405020304" pitchFamily="18" charset="0"/>
                  </a:rPr>
                  <a:t>SCC</a:t>
                </a:r>
                <a:r>
                  <a:rPr lang="zh-CN" altLang="en-US" kern="100" dirty="0">
                    <a:latin typeface="等线" panose="02010600030101010101" pitchFamily="2" charset="-122"/>
                    <a:ea typeface="等线" panose="02010600030101010101" pitchFamily="2" charset="-122"/>
                    <a:cs typeface="Times New Roman" panose="02020603050405020304" pitchFamily="18" charset="0"/>
                  </a:rPr>
                  <a:t>，因此在最坏情况下，两者的时间复杂度量级是相同的</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但尽管如此，</a:t>
                </a:r>
                <a:r>
                  <a:rPr lang="en-US" altLang="zh-CN" kern="100" dirty="0">
                    <a:latin typeface="等线" panose="02010600030101010101" pitchFamily="2" charset="-122"/>
                    <a:ea typeface="等线" panose="02010600030101010101" pitchFamily="2" charset="-122"/>
                    <a:cs typeface="Times New Roman" panose="02020603050405020304" pitchFamily="18" charset="0"/>
                  </a:rPr>
                  <a:t>SCC</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的求解是在小的子图中进行的，实际的表现性能仍然优于原先的方法</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从算法中也能看出，其重心在于第一部分，求一个最大匹配以及第一类冗余边的求解和剔除，最大匹配的求解可以和匈牙利算法或</a:t>
                </a:r>
                <a:r>
                  <a:rPr lang="en-US" altLang="zh-CN" kern="100" dirty="0">
                    <a:latin typeface="等线" panose="02010600030101010101" pitchFamily="2" charset="-122"/>
                    <a:ea typeface="等线" panose="02010600030101010101" pitchFamily="2" charset="-122"/>
                    <a:cs typeface="Times New Roman" panose="02020603050405020304" pitchFamily="18" charset="0"/>
                  </a:rPr>
                  <a:t>HK</a:t>
                </a:r>
                <a:r>
                  <a:rPr lang="zh-CN" altLang="en-US" kern="100" dirty="0">
                    <a:latin typeface="等线" panose="02010600030101010101" pitchFamily="2" charset="-122"/>
                    <a:ea typeface="等线" panose="02010600030101010101" pitchFamily="2" charset="-122"/>
                    <a:cs typeface="Times New Roman" panose="02020603050405020304" pitchFamily="18" charset="0"/>
                  </a:rPr>
                  <a:t>等其他算法相结合</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Zhang</a:t>
                </a:r>
                <a:r>
                  <a:rPr lang="zh-CN" altLang="en-US" kern="100" dirty="0">
                    <a:latin typeface="等线" panose="02010600030101010101" pitchFamily="2" charset="-122"/>
                    <a:ea typeface="等线" panose="02010600030101010101" pitchFamily="2" charset="-122"/>
                    <a:cs typeface="Times New Roman" panose="02020603050405020304" pitchFamily="18" charset="0"/>
                  </a:rPr>
                  <a:t>提到，算法的改进主要就是来自于在求最大匹配过程中第一类冗余边的识别</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514736A-284B-4995-9C20-DE10ADA1AFF7}"/>
                  </a:ext>
                </a:extLst>
              </p:cNvPr>
              <p:cNvSpPr>
                <a:spLocks noRot="1" noChangeAspect="1" noMove="1" noResize="1" noEditPoints="1" noAdjustHandles="1" noChangeArrowheads="1" noChangeShapeType="1" noTextEdit="1"/>
              </p:cNvSpPr>
              <p:nvPr/>
            </p:nvSpPr>
            <p:spPr>
              <a:xfrm>
                <a:off x="1557908" y="476673"/>
                <a:ext cx="8496944" cy="3455241"/>
              </a:xfrm>
              <a:prstGeom prst="rect">
                <a:avLst/>
              </a:prstGeom>
              <a:blipFill>
                <a:blip r:embed="rId2"/>
                <a:stretch>
                  <a:fillRect l="-646" t="-882" r="-646" b="-22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296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B661D0-6150-44B7-A3F4-6BC481B0161A}"/>
              </a:ext>
            </a:extLst>
          </p:cNvPr>
          <p:cNvSpPr/>
          <p:nvPr/>
        </p:nvSpPr>
        <p:spPr>
          <a:xfrm>
            <a:off x="1197868" y="692696"/>
            <a:ext cx="1531188" cy="369332"/>
          </a:xfrm>
          <a:prstGeom prst="rect">
            <a:avLst/>
          </a:prstGeom>
        </p:spPr>
        <p:txBody>
          <a:bodyPr wrap="none">
            <a:spAutoFit/>
          </a:bodyPr>
          <a:lstStyle/>
          <a:p>
            <a:r>
              <a:rPr lang="zh-CN" altLang="en-US" dirty="0">
                <a:latin typeface="Arial" panose="020B0604020202020204" pitchFamily="34" charset="0"/>
                <a:sym typeface="Arial" panose="020B0604020202020204" pitchFamily="34" charset="0"/>
              </a:rPr>
              <a:t>相容性推理   </a:t>
            </a:r>
            <a:endParaRPr lang="en-US" altLang="zh-CN" dirty="0">
              <a:latin typeface="Arial" panose="020B0604020202020204" pitchFamily="34" charset="0"/>
              <a:sym typeface="Arial" panose="020B0604020202020204" pitchFamily="34" charset="0"/>
            </a:endParaRPr>
          </a:p>
        </p:txBody>
      </p:sp>
      <p:sp>
        <p:nvSpPr>
          <p:cNvPr id="3" name="文本框 2">
            <a:extLst>
              <a:ext uri="{FF2B5EF4-FFF2-40B4-BE49-F238E27FC236}">
                <a16:creationId xmlns:a16="http://schemas.microsoft.com/office/drawing/2014/main" id="{8AF4F278-AADA-4020-B3FE-8328B6B6637A}"/>
              </a:ext>
            </a:extLst>
          </p:cNvPr>
          <p:cNvSpPr txBox="1"/>
          <p:nvPr/>
        </p:nvSpPr>
        <p:spPr>
          <a:xfrm>
            <a:off x="1845940" y="1484784"/>
            <a:ext cx="2031325" cy="369332"/>
          </a:xfrm>
          <a:prstGeom prst="rect">
            <a:avLst/>
          </a:prstGeom>
          <a:noFill/>
        </p:spPr>
        <p:txBody>
          <a:bodyPr wrap="none" rtlCol="0">
            <a:spAutoFit/>
          </a:bodyPr>
          <a:lstStyle/>
          <a:p>
            <a:r>
              <a:rPr lang="zh-CN" altLang="en-US" dirty="0"/>
              <a:t>各类常见的相容性</a:t>
            </a:r>
          </a:p>
        </p:txBody>
      </p:sp>
      <p:sp>
        <p:nvSpPr>
          <p:cNvPr id="4" name="文本框 3">
            <a:extLst>
              <a:ext uri="{FF2B5EF4-FFF2-40B4-BE49-F238E27FC236}">
                <a16:creationId xmlns:a16="http://schemas.microsoft.com/office/drawing/2014/main" id="{A11B488C-E63E-439A-B36A-B01B03061381}"/>
              </a:ext>
            </a:extLst>
          </p:cNvPr>
          <p:cNvSpPr txBox="1"/>
          <p:nvPr/>
        </p:nvSpPr>
        <p:spPr>
          <a:xfrm>
            <a:off x="1845940" y="2359285"/>
            <a:ext cx="6912768" cy="923330"/>
          </a:xfrm>
          <a:prstGeom prst="rect">
            <a:avLst/>
          </a:prstGeom>
          <a:noFill/>
        </p:spPr>
        <p:txBody>
          <a:bodyPr wrap="square" rtlCol="0">
            <a:spAutoFit/>
          </a:bodyPr>
          <a:lstStyle/>
          <a:p>
            <a:r>
              <a:rPr lang="zh-CN" altLang="en-US" dirty="0"/>
              <a:t>约束有不同的相容性可供选择，这些相容性有强有弱，强相容性删值能力更强但是需要更高的维护代价；</a:t>
            </a:r>
            <a:endParaRPr lang="en-US" altLang="zh-CN" dirty="0"/>
          </a:p>
          <a:p>
            <a:r>
              <a:rPr lang="zh-CN" altLang="en-US" dirty="0"/>
              <a:t>而弱相容性删值能力较弱，但是维护代价更低。</a:t>
            </a:r>
          </a:p>
        </p:txBody>
      </p:sp>
    </p:spTree>
    <p:extLst>
      <p:ext uri="{BB962C8B-B14F-4D97-AF65-F5344CB8AC3E}">
        <p14:creationId xmlns:p14="http://schemas.microsoft.com/office/powerpoint/2010/main" val="199959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(Generalized) arc consistency ((G)AC)</a:t>
            </a:r>
          </a:p>
        </p:txBody>
      </p:sp>
      <p:sp>
        <p:nvSpPr>
          <p:cNvPr id="3" name="内容占位符 2"/>
          <p:cNvSpPr>
            <a:spLocks noGrp="1"/>
          </p:cNvSpPr>
          <p:nvPr>
            <p:ph idx="1"/>
          </p:nvPr>
        </p:nvSpPr>
        <p:spPr/>
        <p:txBody>
          <a:bodyPr>
            <a:normAutofit fontScale="92500" lnSpcReduction="20000"/>
          </a:bodyPr>
          <a:lstStyle/>
          <a:p>
            <a:pPr>
              <a:buSzPct val="100000"/>
            </a:pPr>
            <a:r>
              <a:rPr lang="en-US" altLang="zh-CN" dirty="0">
                <a:latin typeface="Times New Roman" panose="02020603050405020304" pitchFamily="18" charset="0"/>
                <a:cs typeface="Times New Roman" panose="02020603050405020304" pitchFamily="18" charset="0"/>
              </a:rPr>
              <a:t>Given a network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 constraint </a:t>
            </a:r>
            <a:r>
              <a:rPr lang="en-US" altLang="zh-CN" i="1" dirty="0" err="1">
                <a:latin typeface="Times New Roman" panose="02020603050405020304" pitchFamily="18" charset="0"/>
                <a:cs typeface="Times New Roman" panose="02020603050405020304" pitchFamily="18" charset="0"/>
              </a:rPr>
              <a:t>c</a:t>
            </a:r>
            <a:r>
              <a:rPr lang="en-US" altLang="zh-CN"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and a variable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i</a:t>
            </a:r>
            <a:r>
              <a:rPr lang="en-US" altLang="zh-CN"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cs typeface="Times New Roman" panose="02020603050405020304" pitchFamily="18" charset="0"/>
              </a:rPr>
              <a:t>scp</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a:t>
            </a:r>
          </a:p>
          <a:p>
            <a:pPr>
              <a:buSzPct val="100000"/>
            </a:pPr>
            <a:r>
              <a:rPr lang="en-US" altLang="zh-CN" dirty="0">
                <a:latin typeface="Times New Roman" panose="02020603050405020304" pitchFamily="18" charset="0"/>
                <a:cs typeface="Times New Roman" panose="02020603050405020304" pitchFamily="18" charset="0"/>
              </a:rPr>
              <a:t>A value </a:t>
            </a:r>
            <a:r>
              <a:rPr lang="en-US" altLang="zh-CN" i="1" dirty="0">
                <a:latin typeface="Times New Roman" panose="02020603050405020304" pitchFamily="18" charset="0"/>
                <a:cs typeface="Times New Roman" panose="02020603050405020304" pitchFamily="18" charset="0"/>
              </a:rPr>
              <a:t>v</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is consistent with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in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iff there exists a valid tuple </a:t>
            </a:r>
            <a:r>
              <a:rPr lang="en-US" altLang="zh-CN" i="1" dirty="0">
                <a:latin typeface="Times New Roman" panose="02020603050405020304" pitchFamily="18" charset="0"/>
                <a:cs typeface="Times New Roman" panose="02020603050405020304" pitchFamily="18" charset="0"/>
              </a:rPr>
              <a:t>τ</a:t>
            </a:r>
            <a:r>
              <a:rPr lang="en-US" altLang="zh-CN" dirty="0">
                <a:latin typeface="Times New Roman" panose="02020603050405020304" pitchFamily="18" charset="0"/>
                <a:cs typeface="Times New Roman" panose="02020603050405020304" pitchFamily="18" charset="0"/>
              </a:rPr>
              <a:t> satisfying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such that </a:t>
            </a:r>
            <a:r>
              <a:rPr lang="en-US" altLang="zh-CN" i="1" dirty="0">
                <a:latin typeface="Times New Roman" panose="02020603050405020304" pitchFamily="18" charset="0"/>
                <a:cs typeface="Times New Roman" panose="02020603050405020304" pitchFamily="18" charset="0"/>
              </a:rPr>
              <a:t>v</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τ</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Such a tuple is called a support for (</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v</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on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p>
          <a:p>
            <a:pPr>
              <a:buSzPct val="100000"/>
            </a:pPr>
            <a:r>
              <a:rPr lang="en-US" altLang="zh-CN" dirty="0">
                <a:latin typeface="Times New Roman" panose="02020603050405020304" pitchFamily="18" charset="0"/>
                <a:cs typeface="Times New Roman" panose="02020603050405020304" pitchFamily="18" charset="0"/>
              </a:rPr>
              <a:t>The domain </a:t>
            </a:r>
            <a:r>
              <a:rPr lang="en-US" altLang="zh-CN" i="1"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 is (generalized) arc consistent on c for </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iff all the values in </a:t>
            </a:r>
            <a:r>
              <a:rPr lang="en-US" altLang="zh-CN" i="1"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are consistent with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in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p>
          <a:p>
            <a:pPr>
              <a:buSzPct val="100000"/>
            </a:pPr>
            <a:r>
              <a:rPr lang="en-US" altLang="zh-CN" dirty="0">
                <a:latin typeface="Times New Roman" panose="02020603050405020304" pitchFamily="18" charset="0"/>
                <a:cs typeface="Times New Roman" panose="02020603050405020304" pitchFamily="18" charset="0"/>
              </a:rPr>
              <a:t>The network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(generalized) arc consistent iff </a:t>
            </a:r>
            <a:r>
              <a:rPr lang="en-US" altLang="zh-CN" i="1"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 is (generalized) arc consistent for all variables in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on all constraints in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p>
          <a:p>
            <a:pPr>
              <a:buSzPct val="100000"/>
            </a:pPr>
            <a:r>
              <a:rPr lang="en-US" altLang="zh-CN" dirty="0">
                <a:latin typeface="Times New Roman" panose="02020603050405020304" pitchFamily="18" charset="0"/>
                <a:cs typeface="Times New Roman" panose="02020603050405020304" pitchFamily="18" charset="0"/>
              </a:rPr>
              <a:t>The network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arc inconsistent iff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is the only domain tighter than </a:t>
            </a:r>
            <a:r>
              <a:rPr lang="en-US" altLang="zh-CN" i="1"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 which is (generalized) arc consistent for all variables on all constraints.</a:t>
            </a:r>
          </a:p>
          <a:p>
            <a:pPr>
              <a:buSzPct val="100000"/>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48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Path Consistency</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341884" y="2329995"/>
            <a:ext cx="11350843" cy="4350205"/>
          </a:xfrm>
        </p:spPr>
        <p:txBody>
          <a:bodyPr>
            <a:normAutofit/>
          </a:bodyPr>
          <a:lstStyle/>
          <a:p>
            <a:r>
              <a:rPr lang="en-US" altLang="zh-CN" dirty="0">
                <a:latin typeface="Times New Roman" panose="02020603050405020304" pitchFamily="18" charset="0"/>
                <a:cs typeface="Times New Roman" panose="02020603050405020304" pitchFamily="18" charset="0"/>
              </a:rPr>
              <a:t>Let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be a constraint network. </a:t>
            </a:r>
          </a:p>
          <a:p>
            <a:r>
              <a:rPr lang="en-US" altLang="zh-CN" dirty="0">
                <a:latin typeface="Times New Roman" panose="02020603050405020304" pitchFamily="18" charset="0"/>
                <a:cs typeface="Times New Roman" panose="02020603050405020304" pitchFamily="18" charset="0"/>
              </a:rPr>
              <a:t>A locally consistent instantiation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on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(with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is path consistent, or PC-consistent, iff it is 2-length path-consistent, that is to say, iff there exists a value c in the domain of every third variable </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 of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such that{(</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and{(</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are both locally consistent; if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is not path-consistent, it is said to be path-inconsistent or PC-inconsistent. </a:t>
            </a:r>
          </a:p>
          <a:p>
            <a:r>
              <a:rPr lang="en-US" altLang="zh-CN" i="1" dirty="0">
                <a:latin typeface="Times New Roman" panose="02020603050405020304" pitchFamily="18" charset="0"/>
                <a:cs typeface="Times New Roman" panose="02020603050405020304" pitchFamily="18" charset="0"/>
              </a:rPr>
              <a:t>P </a:t>
            </a:r>
            <a:r>
              <a:rPr lang="en-US" altLang="zh-CN" dirty="0">
                <a:latin typeface="Times New Roman" panose="02020603050405020304" pitchFamily="18" charset="0"/>
                <a:cs typeface="Times New Roman" panose="02020603050405020304" pitchFamily="18" charset="0"/>
              </a:rPr>
              <a:t>is path-consistent iff every locally consistent instantiation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on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path-consistent.</a:t>
            </a:r>
          </a:p>
          <a:p>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7750596" y="121834"/>
            <a:ext cx="3405757" cy="2591606"/>
          </a:xfrm>
          <a:prstGeom prst="rect">
            <a:avLst/>
          </a:prstGeom>
        </p:spPr>
      </p:pic>
    </p:spTree>
    <p:extLst>
      <p:ext uri="{BB962C8B-B14F-4D97-AF65-F5344CB8AC3E}">
        <p14:creationId xmlns:p14="http://schemas.microsoft.com/office/powerpoint/2010/main" val="178933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Dual Consistency</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Let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be a constraint network. </a:t>
            </a:r>
          </a:p>
          <a:p>
            <a:r>
              <a:rPr lang="en-US" altLang="zh-CN" dirty="0">
                <a:latin typeface="Times New Roman" panose="02020603050405020304" pitchFamily="18" charset="0"/>
                <a:cs typeface="Times New Roman" panose="02020603050405020304" pitchFamily="18" charset="0"/>
              </a:rPr>
              <a:t>A locally consistent instantiation{(</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on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dual-consistent, or DC-consistent, iff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GAC</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P</a:t>
            </a:r>
            <a:r>
              <a:rPr lang="en-US" altLang="zh-CN" dirty="0" err="1">
                <a:latin typeface="Times New Roman" panose="02020603050405020304" pitchFamily="18" charset="0"/>
                <a:cs typeface="Times New Roman" panose="02020603050405020304" pitchFamily="18" charset="0"/>
              </a:rPr>
              <a:t>|</a:t>
            </a:r>
            <a:r>
              <a:rPr lang="en-US" altLang="zh-CN" i="1" baseline="-25000" dirty="0" err="1">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 </a:t>
            </a:r>
            <a:r>
              <a:rPr lang="en-US" altLang="zh-CN" baseline="-25000" dirty="0">
                <a:latin typeface="Times New Roman" panose="02020603050405020304" pitchFamily="18" charset="0"/>
                <a:cs typeface="Times New Roman" panose="02020603050405020304" pitchFamily="18" charset="0"/>
              </a:rPr>
              <a:t>= </a:t>
            </a:r>
            <a:r>
              <a:rPr lang="en-US" altLang="zh-CN" i="1" baseline="-25000"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and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GAC</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P</a:t>
            </a:r>
            <a:r>
              <a:rPr lang="en-US" altLang="zh-CN" dirty="0" err="1">
                <a:latin typeface="Times New Roman" panose="02020603050405020304" pitchFamily="18" charset="0"/>
                <a:cs typeface="Times New Roman" panose="02020603050405020304" pitchFamily="18" charset="0"/>
              </a:rPr>
              <a:t>|</a:t>
            </a:r>
            <a:r>
              <a:rPr lang="en-US" altLang="zh-CN" i="1" baseline="-25000" dirty="0" err="1">
                <a:latin typeface="Times New Roman" panose="02020603050405020304" pitchFamily="18" charset="0"/>
                <a:cs typeface="Times New Roman" panose="02020603050405020304" pitchFamily="18" charset="0"/>
              </a:rPr>
              <a:t>y</a:t>
            </a:r>
            <a:r>
              <a:rPr lang="en-US" altLang="zh-CN" i="1" baseline="-25000" dirty="0">
                <a:latin typeface="Times New Roman" panose="02020603050405020304" pitchFamily="18" charset="0"/>
                <a:cs typeface="Times New Roman" panose="02020603050405020304" pitchFamily="18" charset="0"/>
              </a:rPr>
              <a:t> </a:t>
            </a:r>
            <a:r>
              <a:rPr lang="en-US" altLang="zh-CN" baseline="-25000" dirty="0">
                <a:latin typeface="Times New Roman" panose="02020603050405020304" pitchFamily="18" charset="0"/>
                <a:cs typeface="Times New Roman" panose="02020603050405020304" pitchFamily="18" charset="0"/>
              </a:rPr>
              <a:t>= </a:t>
            </a:r>
            <a:r>
              <a:rPr lang="en-US" altLang="zh-CN" i="1" baseline="-25000"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a:t>
            </a:r>
          </a:p>
          <a:p>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dual-consistent iff every locally consistent instantiation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on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dual-consistent.</a:t>
            </a:r>
          </a:p>
          <a:p>
            <a:endParaRPr lang="en-US" altLang="zh-CN" dirty="0">
              <a:latin typeface="Times New Roman" panose="02020603050405020304" pitchFamily="18" charset="0"/>
              <a:cs typeface="Times New Roman" panose="02020603050405020304" pitchFamily="18" charset="0"/>
            </a:endParaRPr>
          </a:p>
          <a:p>
            <a:r>
              <a:rPr lang="en-US" altLang="zh-CN" i="1" u="sng" dirty="0">
                <a:latin typeface="Times New Roman" panose="02020603050405020304" pitchFamily="18" charset="0"/>
                <a:cs typeface="Times New Roman" panose="02020603050405020304" pitchFamily="18" charset="0"/>
              </a:rPr>
              <a:t>DC</a:t>
            </a:r>
            <a:r>
              <a:rPr lang="en-US" altLang="zh-CN" u="sng" dirty="0">
                <a:latin typeface="Times New Roman" panose="02020603050405020304" pitchFamily="18" charset="0"/>
                <a:cs typeface="Times New Roman" panose="02020603050405020304" pitchFamily="18" charset="0"/>
              </a:rPr>
              <a:t> is strictly stronger than </a:t>
            </a:r>
            <a:r>
              <a:rPr lang="en-US" altLang="zh-CN" i="1" u="sng" dirty="0">
                <a:latin typeface="Times New Roman" panose="02020603050405020304" pitchFamily="18" charset="0"/>
                <a:cs typeface="Times New Roman" panose="02020603050405020304" pitchFamily="18" charset="0"/>
              </a:rPr>
              <a:t>PC</a:t>
            </a:r>
            <a:r>
              <a:rPr lang="en-US" altLang="zh-CN" u="sng" dirty="0">
                <a:latin typeface="Times New Roman" panose="02020603050405020304" pitchFamily="18" charset="0"/>
                <a:cs typeface="Times New Roman" panose="02020603050405020304" pitchFamily="18" charset="0"/>
              </a:rPr>
              <a:t>. On binary constraint networks, </a:t>
            </a:r>
            <a:r>
              <a:rPr lang="en-US" altLang="zh-CN" i="1" u="sng" dirty="0">
                <a:latin typeface="Times New Roman" panose="02020603050405020304" pitchFamily="18" charset="0"/>
                <a:cs typeface="Times New Roman" panose="02020603050405020304" pitchFamily="18" charset="0"/>
              </a:rPr>
              <a:t>DC</a:t>
            </a:r>
            <a:r>
              <a:rPr lang="en-US" altLang="zh-CN" u="sng" dirty="0">
                <a:latin typeface="Times New Roman" panose="02020603050405020304" pitchFamily="18" charset="0"/>
                <a:cs typeface="Times New Roman" panose="02020603050405020304" pitchFamily="18" charset="0"/>
              </a:rPr>
              <a:t> is equivalent to </a:t>
            </a:r>
            <a:r>
              <a:rPr lang="en-US" altLang="zh-CN" i="1" u="sng" dirty="0">
                <a:latin typeface="Times New Roman" panose="02020603050405020304" pitchFamily="18" charset="0"/>
                <a:cs typeface="Times New Roman" panose="02020603050405020304" pitchFamily="18" charset="0"/>
              </a:rPr>
              <a:t>PC</a:t>
            </a: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793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5A216E-BBE7-45AD-819A-652F7C40A7FD}"/>
              </a:ext>
            </a:extLst>
          </p:cNvPr>
          <p:cNvSpPr/>
          <p:nvPr/>
        </p:nvSpPr>
        <p:spPr>
          <a:xfrm>
            <a:off x="1329562" y="2738502"/>
            <a:ext cx="3430747" cy="369332"/>
          </a:xfrm>
          <a:prstGeom prst="rect">
            <a:avLst/>
          </a:prstGeom>
        </p:spPr>
        <p:txBody>
          <a:bodyPr wrap="none">
            <a:spAutoFit/>
          </a:bodyPr>
          <a:lstStyle/>
          <a:p>
            <a:r>
              <a:rPr lang="zh-CN" altLang="zh-CN" i="1" kern="100">
                <a:latin typeface="Times New Roman" panose="02020603050405020304" pitchFamily="18" charset="0"/>
              </a:rPr>
              <a:t>约束集</a:t>
            </a:r>
            <a:r>
              <a:rPr lang="en-US" altLang="zh-CN" i="1" kern="100">
                <a:latin typeface="Times New Roman" panose="02020603050405020304" pitchFamily="18" charset="0"/>
              </a:rPr>
              <a:t> C = {c1, c2, c3, c4, c5, c6}</a:t>
            </a:r>
            <a:endParaRPr lang="zh-CN" altLang="en-US" i="1" kern="100">
              <a:latin typeface="Times New Roman" panose="02020603050405020304" pitchFamily="18" charset="0"/>
            </a:endParaRPr>
          </a:p>
        </p:txBody>
      </p:sp>
      <p:sp>
        <p:nvSpPr>
          <p:cNvPr id="3" name="矩形 2">
            <a:extLst>
              <a:ext uri="{FF2B5EF4-FFF2-40B4-BE49-F238E27FC236}">
                <a16:creationId xmlns:a16="http://schemas.microsoft.com/office/drawing/2014/main" id="{B0DEE610-BDF0-4824-ABCF-2D29EE36F6EF}"/>
              </a:ext>
            </a:extLst>
          </p:cNvPr>
          <p:cNvSpPr/>
          <p:nvPr/>
        </p:nvSpPr>
        <p:spPr>
          <a:xfrm>
            <a:off x="4760309" y="2732213"/>
            <a:ext cx="7041931" cy="646331"/>
          </a:xfrm>
          <a:prstGeom prst="rect">
            <a:avLst/>
          </a:prstGeom>
        </p:spPr>
        <p:txBody>
          <a:bodyPr wrap="square">
            <a:spAutoFit/>
          </a:bodyPr>
          <a:lstStyle/>
          <a:p>
            <a:r>
              <a:rPr lang="zh-CN" altLang="zh-CN" i="1" kern="100">
                <a:latin typeface="Times New Roman" panose="02020603050405020304" pitchFamily="18" charset="0"/>
              </a:rPr>
              <a:t>其中</a:t>
            </a:r>
            <a:r>
              <a:rPr lang="en-US" altLang="zh-CN" i="1" kern="100">
                <a:latin typeface="Times New Roman" panose="02020603050405020304" pitchFamily="18" charset="0"/>
              </a:rPr>
              <a:t>scp(c1)={x1, x2}</a:t>
            </a:r>
            <a:r>
              <a:rPr lang="zh-CN" altLang="zh-CN" i="1" kern="100">
                <a:latin typeface="Times New Roman" panose="02020603050405020304" pitchFamily="18" charset="0"/>
              </a:rPr>
              <a:t>，</a:t>
            </a:r>
            <a:r>
              <a:rPr lang="en-US" altLang="zh-CN" i="1" kern="100">
                <a:latin typeface="Times New Roman" panose="02020603050405020304" pitchFamily="18" charset="0"/>
              </a:rPr>
              <a:t>scp(c2)={x1, x3}</a:t>
            </a:r>
            <a:r>
              <a:rPr lang="zh-CN" altLang="zh-CN" i="1" kern="100">
                <a:latin typeface="Times New Roman" panose="02020603050405020304" pitchFamily="18" charset="0"/>
              </a:rPr>
              <a:t>，</a:t>
            </a:r>
            <a:r>
              <a:rPr lang="en-US" altLang="zh-CN" i="1" kern="100">
                <a:latin typeface="Times New Roman" panose="02020603050405020304" pitchFamily="18" charset="0"/>
              </a:rPr>
              <a:t>scp(c3)={x1, x4}</a:t>
            </a:r>
            <a:r>
              <a:rPr lang="zh-CN" altLang="zh-CN" i="1" kern="100">
                <a:latin typeface="Times New Roman" panose="02020603050405020304" pitchFamily="18" charset="0"/>
              </a:rPr>
              <a:t>，</a:t>
            </a:r>
            <a:endParaRPr lang="en-US" altLang="zh-CN" i="1" kern="100">
              <a:latin typeface="Times New Roman" panose="02020603050405020304" pitchFamily="18" charset="0"/>
            </a:endParaRPr>
          </a:p>
          <a:p>
            <a:r>
              <a:rPr lang="zh-CN" altLang="en-US" i="1" kern="100">
                <a:latin typeface="Times New Roman" panose="02020603050405020304" pitchFamily="18" charset="0"/>
              </a:rPr>
              <a:t>         </a:t>
            </a:r>
            <a:r>
              <a:rPr lang="en-US" altLang="zh-CN" i="1" kern="100">
                <a:latin typeface="Times New Roman" panose="02020603050405020304" pitchFamily="18" charset="0"/>
              </a:rPr>
              <a:t>scp(c4)={x2, x3}</a:t>
            </a:r>
            <a:r>
              <a:rPr lang="zh-CN" altLang="zh-CN" i="1" kern="100">
                <a:latin typeface="Times New Roman" panose="02020603050405020304" pitchFamily="18" charset="0"/>
              </a:rPr>
              <a:t>，</a:t>
            </a:r>
            <a:r>
              <a:rPr lang="en-US" altLang="zh-CN" i="1" kern="100">
                <a:latin typeface="Times New Roman" panose="02020603050405020304" pitchFamily="18" charset="0"/>
              </a:rPr>
              <a:t>scp(c5)={x2, x4}</a:t>
            </a:r>
            <a:r>
              <a:rPr lang="zh-CN" altLang="zh-CN" i="1" kern="100">
                <a:latin typeface="Times New Roman" panose="02020603050405020304" pitchFamily="18" charset="0"/>
              </a:rPr>
              <a:t>，</a:t>
            </a:r>
            <a:r>
              <a:rPr lang="en-US" altLang="zh-CN" i="1" kern="100">
                <a:latin typeface="Times New Roman" panose="02020603050405020304" pitchFamily="18" charset="0"/>
              </a:rPr>
              <a:t>scp(c6)={x3, x4}</a:t>
            </a:r>
            <a:endParaRPr lang="zh-CN" altLang="en-US" i="1" kern="100">
              <a:latin typeface="Times New Roman" panose="02020603050405020304" pitchFamily="18" charset="0"/>
            </a:endParaRPr>
          </a:p>
        </p:txBody>
      </p:sp>
      <p:sp>
        <p:nvSpPr>
          <p:cNvPr id="4" name="矩形 3">
            <a:extLst>
              <a:ext uri="{FF2B5EF4-FFF2-40B4-BE49-F238E27FC236}">
                <a16:creationId xmlns:a16="http://schemas.microsoft.com/office/drawing/2014/main" id="{EDAB4ACE-850B-4C8C-95F7-58ADFDBCDD6C}"/>
              </a:ext>
            </a:extLst>
          </p:cNvPr>
          <p:cNvSpPr/>
          <p:nvPr/>
        </p:nvSpPr>
        <p:spPr>
          <a:xfrm>
            <a:off x="1329562" y="3920212"/>
            <a:ext cx="9867446" cy="1477328"/>
          </a:xfrm>
          <a:prstGeom prst="rect">
            <a:avLst/>
          </a:prstGeom>
        </p:spPr>
        <p:txBody>
          <a:bodyPr wrap="square">
            <a:spAutoFit/>
          </a:bodyPr>
          <a:lstStyle/>
          <a:p>
            <a:r>
              <a:rPr lang="en-US" altLang="zh-CN" i="1" kern="100">
                <a:latin typeface="Times New Roman" panose="02020603050405020304" pitchFamily="18" charset="0"/>
              </a:rPr>
              <a:t>rel</a:t>
            </a:r>
            <a:r>
              <a:rPr lang="en-US" altLang="zh-CN" kern="100">
                <a:latin typeface="Times New Roman" panose="02020603050405020304" pitchFamily="18" charset="0"/>
              </a:rPr>
              <a:t>(</a:t>
            </a:r>
            <a:r>
              <a:rPr lang="en-US" altLang="zh-CN" i="1" kern="100">
                <a:latin typeface="Times New Roman" panose="02020603050405020304" pitchFamily="18" charset="0"/>
              </a:rPr>
              <a:t>c</a:t>
            </a:r>
            <a:r>
              <a:rPr lang="en-US" altLang="zh-CN" kern="100" baseline="-25000">
                <a:latin typeface="Times New Roman" panose="02020603050405020304" pitchFamily="18" charset="0"/>
              </a:rPr>
              <a:t>1</a:t>
            </a:r>
            <a:r>
              <a:rPr lang="en-US" altLang="zh-CN" kern="100">
                <a:latin typeface="Times New Roman" panose="02020603050405020304" pitchFamily="18" charset="0"/>
              </a:rPr>
              <a:t>)</a:t>
            </a:r>
            <a:r>
              <a:rPr lang="zh-CN" altLang="zh-CN" kern="100">
                <a:latin typeface="Times New Roman" panose="02020603050405020304" pitchFamily="18" charset="0"/>
                <a:cs typeface="Times New Roman" panose="02020603050405020304" pitchFamily="18" charset="0"/>
              </a:rPr>
              <a:t>，</a:t>
            </a:r>
            <a:r>
              <a:rPr lang="en-US" altLang="zh-CN" i="1" kern="100">
                <a:latin typeface="Times New Roman" panose="02020603050405020304" pitchFamily="18" charset="0"/>
              </a:rPr>
              <a:t>rel</a:t>
            </a:r>
            <a:r>
              <a:rPr lang="en-US" altLang="zh-CN" kern="100">
                <a:latin typeface="Times New Roman" panose="02020603050405020304" pitchFamily="18" charset="0"/>
              </a:rPr>
              <a:t>(</a:t>
            </a:r>
            <a:r>
              <a:rPr lang="en-US" altLang="zh-CN" i="1" kern="100">
                <a:latin typeface="Times New Roman" panose="02020603050405020304" pitchFamily="18" charset="0"/>
              </a:rPr>
              <a:t>c</a:t>
            </a:r>
            <a:r>
              <a:rPr lang="en-US" altLang="zh-CN" kern="100" baseline="-25000">
                <a:latin typeface="Times New Roman" panose="02020603050405020304" pitchFamily="18" charset="0"/>
              </a:rPr>
              <a:t>4</a:t>
            </a:r>
            <a:r>
              <a:rPr lang="en-US" altLang="zh-CN" kern="100">
                <a:latin typeface="Times New Roman" panose="02020603050405020304" pitchFamily="18" charset="0"/>
              </a:rPr>
              <a:t>)</a:t>
            </a:r>
            <a:r>
              <a:rPr lang="zh-CN" altLang="zh-CN" kern="100">
                <a:latin typeface="Times New Roman" panose="02020603050405020304" pitchFamily="18" charset="0"/>
                <a:cs typeface="Times New Roman" panose="02020603050405020304" pitchFamily="18" charset="0"/>
              </a:rPr>
              <a:t>和</a:t>
            </a:r>
            <a:r>
              <a:rPr lang="en-US" altLang="zh-CN" i="1" kern="100">
                <a:latin typeface="Times New Roman" panose="02020603050405020304" pitchFamily="18" charset="0"/>
              </a:rPr>
              <a:t>rel</a:t>
            </a:r>
            <a:r>
              <a:rPr lang="en-US" altLang="zh-CN" kern="100">
                <a:latin typeface="Times New Roman" panose="02020603050405020304" pitchFamily="18" charset="0"/>
              </a:rPr>
              <a:t>(</a:t>
            </a:r>
            <a:r>
              <a:rPr lang="en-US" altLang="zh-CN" i="1" kern="100">
                <a:latin typeface="Times New Roman" panose="02020603050405020304" pitchFamily="18" charset="0"/>
              </a:rPr>
              <a:t>c</a:t>
            </a:r>
            <a:r>
              <a:rPr lang="en-US" altLang="zh-CN" kern="100" baseline="-25000">
                <a:latin typeface="Times New Roman" panose="02020603050405020304" pitchFamily="18" charset="0"/>
              </a:rPr>
              <a:t>6</a:t>
            </a:r>
            <a:r>
              <a:rPr lang="en-US" altLang="zh-CN" kern="100">
                <a:latin typeface="Times New Roman" panose="02020603050405020304" pitchFamily="18" charset="0"/>
              </a:rPr>
              <a:t>)</a:t>
            </a:r>
            <a:r>
              <a:rPr lang="zh-CN" altLang="zh-CN" kern="100">
                <a:latin typeface="Times New Roman" panose="02020603050405020304" pitchFamily="18" charset="0"/>
                <a:cs typeface="Times New Roman" panose="02020603050405020304" pitchFamily="18" charset="0"/>
              </a:rPr>
              <a:t>包含</a:t>
            </a:r>
            <a:r>
              <a:rPr lang="en-US" altLang="zh-CN" kern="100">
                <a:latin typeface="Times New Roman" panose="02020603050405020304" pitchFamily="18" charset="0"/>
              </a:rPr>
              <a:t>6</a:t>
            </a:r>
            <a:r>
              <a:rPr lang="zh-CN" altLang="zh-CN" kern="100">
                <a:latin typeface="Times New Roman" panose="02020603050405020304" pitchFamily="18" charset="0"/>
                <a:cs typeface="Times New Roman" panose="02020603050405020304" pitchFamily="18" charset="0"/>
              </a:rPr>
              <a:t>个元组，它们的元组集都等于</a:t>
            </a:r>
            <a:r>
              <a:rPr lang="en-US" altLang="zh-CN" kern="100">
                <a:latin typeface="Times New Roman" panose="02020603050405020304" pitchFamily="18" charset="0"/>
              </a:rPr>
              <a:t>{(1,3), (1,4), (2,4), (3,1), (4,1), (4,2)}</a:t>
            </a:r>
            <a:r>
              <a:rPr lang="zh-CN" altLang="en-US" kern="100">
                <a:latin typeface="Times New Roman" panose="02020603050405020304" pitchFamily="18" charset="0"/>
              </a:rPr>
              <a:t>。</a:t>
            </a:r>
            <a:endParaRPr lang="en-US" altLang="zh-CN" kern="100">
              <a:latin typeface="Times New Roman" panose="02020603050405020304" pitchFamily="18" charset="0"/>
              <a:cs typeface="Times New Roman" panose="02020603050405020304" pitchFamily="18" charset="0"/>
            </a:endParaRPr>
          </a:p>
          <a:p>
            <a:endParaRPr lang="en-US" altLang="zh-CN" i="1" kern="100">
              <a:latin typeface="Times New Roman" panose="02020603050405020304" pitchFamily="18" charset="0"/>
            </a:endParaRPr>
          </a:p>
          <a:p>
            <a:r>
              <a:rPr lang="en-US" altLang="zh-CN" i="1" kern="100">
                <a:latin typeface="Times New Roman" panose="02020603050405020304" pitchFamily="18" charset="0"/>
              </a:rPr>
              <a:t>rel</a:t>
            </a:r>
            <a:r>
              <a:rPr lang="en-US" altLang="zh-CN" kern="100">
                <a:latin typeface="Times New Roman" panose="02020603050405020304" pitchFamily="18" charset="0"/>
              </a:rPr>
              <a:t>(</a:t>
            </a:r>
            <a:r>
              <a:rPr lang="en-US" altLang="zh-CN" i="1" kern="100">
                <a:latin typeface="Times New Roman" panose="02020603050405020304" pitchFamily="18" charset="0"/>
              </a:rPr>
              <a:t>c</a:t>
            </a:r>
            <a:r>
              <a:rPr lang="en-US" altLang="zh-CN" kern="100" baseline="-25000">
                <a:latin typeface="Times New Roman" panose="02020603050405020304" pitchFamily="18" charset="0"/>
              </a:rPr>
              <a:t>2</a:t>
            </a:r>
            <a:r>
              <a:rPr lang="en-US" altLang="zh-CN" kern="100">
                <a:latin typeface="Times New Roman" panose="02020603050405020304" pitchFamily="18" charset="0"/>
              </a:rPr>
              <a:t>)</a:t>
            </a:r>
            <a:r>
              <a:rPr lang="zh-CN" altLang="zh-CN" kern="100">
                <a:latin typeface="Times New Roman" panose="02020603050405020304" pitchFamily="18" charset="0"/>
                <a:cs typeface="Times New Roman" panose="02020603050405020304" pitchFamily="18" charset="0"/>
              </a:rPr>
              <a:t>和</a:t>
            </a:r>
            <a:r>
              <a:rPr lang="en-US" altLang="zh-CN" i="1" kern="100">
                <a:latin typeface="Times New Roman" panose="02020603050405020304" pitchFamily="18" charset="0"/>
              </a:rPr>
              <a:t>rel</a:t>
            </a:r>
            <a:r>
              <a:rPr lang="en-US" altLang="zh-CN" kern="100">
                <a:latin typeface="Times New Roman" panose="02020603050405020304" pitchFamily="18" charset="0"/>
              </a:rPr>
              <a:t>(</a:t>
            </a:r>
            <a:r>
              <a:rPr lang="en-US" altLang="zh-CN" i="1" kern="100">
                <a:latin typeface="Times New Roman" panose="02020603050405020304" pitchFamily="18" charset="0"/>
              </a:rPr>
              <a:t>c</a:t>
            </a:r>
            <a:r>
              <a:rPr lang="en-US" altLang="zh-CN" kern="100" baseline="-25000">
                <a:latin typeface="Times New Roman" panose="02020603050405020304" pitchFamily="18" charset="0"/>
              </a:rPr>
              <a:t>5</a:t>
            </a:r>
            <a:r>
              <a:rPr lang="en-US" altLang="zh-CN" kern="100">
                <a:latin typeface="Times New Roman" panose="02020603050405020304" pitchFamily="18" charset="0"/>
              </a:rPr>
              <a:t>)</a:t>
            </a:r>
            <a:r>
              <a:rPr lang="zh-CN" altLang="zh-CN" kern="100">
                <a:latin typeface="Times New Roman" panose="02020603050405020304" pitchFamily="18" charset="0"/>
                <a:cs typeface="Times New Roman" panose="02020603050405020304" pitchFamily="18" charset="0"/>
              </a:rPr>
              <a:t>包含</a:t>
            </a:r>
            <a:r>
              <a:rPr lang="en-US" altLang="zh-CN" kern="100">
                <a:latin typeface="Times New Roman" panose="02020603050405020304" pitchFamily="18" charset="0"/>
              </a:rPr>
              <a:t>8</a:t>
            </a:r>
            <a:r>
              <a:rPr lang="zh-CN" altLang="zh-CN" kern="100">
                <a:latin typeface="Times New Roman" panose="02020603050405020304" pitchFamily="18" charset="0"/>
                <a:cs typeface="Times New Roman" panose="02020603050405020304" pitchFamily="18" charset="0"/>
              </a:rPr>
              <a:t>个元组，它们的元组集都等于</a:t>
            </a:r>
            <a:r>
              <a:rPr lang="en-US" altLang="zh-CN" kern="100">
                <a:latin typeface="Times New Roman" panose="02020603050405020304" pitchFamily="18" charset="0"/>
              </a:rPr>
              <a:t>{(1,2), (1,4), (2,3), (3,4), (2,1), (3,2), (4,3), (4,1)}</a:t>
            </a:r>
            <a:r>
              <a:rPr lang="zh-CN" altLang="en-US" kern="100">
                <a:latin typeface="Times New Roman" panose="02020603050405020304" pitchFamily="18" charset="0"/>
              </a:rPr>
              <a:t>。</a:t>
            </a:r>
            <a:endParaRPr lang="en-US" altLang="zh-CN" kern="100">
              <a:latin typeface="Times New Roman" panose="02020603050405020304" pitchFamily="18" charset="0"/>
              <a:cs typeface="Times New Roman" panose="02020603050405020304" pitchFamily="18" charset="0"/>
            </a:endParaRPr>
          </a:p>
          <a:p>
            <a:endParaRPr lang="en-US" altLang="zh-CN" i="1" kern="100">
              <a:latin typeface="Times New Roman" panose="02020603050405020304" pitchFamily="18" charset="0"/>
            </a:endParaRPr>
          </a:p>
          <a:p>
            <a:r>
              <a:rPr lang="en-US" altLang="zh-CN" i="1" kern="100">
                <a:latin typeface="Times New Roman" panose="02020603050405020304" pitchFamily="18" charset="0"/>
              </a:rPr>
              <a:t>rel</a:t>
            </a:r>
            <a:r>
              <a:rPr lang="en-US" altLang="zh-CN" kern="100">
                <a:latin typeface="Times New Roman" panose="02020603050405020304" pitchFamily="18" charset="0"/>
              </a:rPr>
              <a:t>(</a:t>
            </a:r>
            <a:r>
              <a:rPr lang="en-US" altLang="zh-CN" i="1" kern="100">
                <a:latin typeface="Times New Roman" panose="02020603050405020304" pitchFamily="18" charset="0"/>
              </a:rPr>
              <a:t>c</a:t>
            </a:r>
            <a:r>
              <a:rPr lang="en-US" altLang="zh-CN" kern="100" baseline="-25000">
                <a:latin typeface="Times New Roman" panose="02020603050405020304" pitchFamily="18" charset="0"/>
              </a:rPr>
              <a:t>3</a:t>
            </a:r>
            <a:r>
              <a:rPr lang="en-US" altLang="zh-CN" kern="100">
                <a:latin typeface="Times New Roman" panose="02020603050405020304" pitchFamily="18" charset="0"/>
              </a:rPr>
              <a:t>)</a:t>
            </a:r>
            <a:r>
              <a:rPr lang="zh-CN" altLang="zh-CN" kern="100">
                <a:latin typeface="Times New Roman" panose="02020603050405020304" pitchFamily="18" charset="0"/>
                <a:cs typeface="Times New Roman" panose="02020603050405020304" pitchFamily="18" charset="0"/>
              </a:rPr>
              <a:t>包含</a:t>
            </a:r>
            <a:r>
              <a:rPr lang="en-US" altLang="zh-CN" kern="100">
                <a:latin typeface="Times New Roman" panose="02020603050405020304" pitchFamily="18" charset="0"/>
              </a:rPr>
              <a:t>10</a:t>
            </a:r>
            <a:r>
              <a:rPr lang="zh-CN" altLang="zh-CN" kern="100">
                <a:latin typeface="Times New Roman" panose="02020603050405020304" pitchFamily="18" charset="0"/>
                <a:cs typeface="Times New Roman" panose="02020603050405020304" pitchFamily="18" charset="0"/>
              </a:rPr>
              <a:t>个元组，它的元组集是</a:t>
            </a:r>
            <a:r>
              <a:rPr lang="en-US" altLang="zh-CN" kern="100">
                <a:latin typeface="Times New Roman" panose="02020603050405020304" pitchFamily="18" charset="0"/>
              </a:rPr>
              <a:t>{(1,2), (1,3), (2,3), (2,4), (3,4), (2,1), (3,1), (3,2), (4,2), (4,3)}</a:t>
            </a:r>
            <a:r>
              <a:rPr lang="zh-CN" altLang="zh-CN" kern="100">
                <a:latin typeface="Times New Roman" panose="02020603050405020304" pitchFamily="18" charset="0"/>
                <a:cs typeface="Times New Roman" panose="02020603050405020304" pitchFamily="18" charset="0"/>
              </a:rPr>
              <a:t>。</a:t>
            </a:r>
            <a:endParaRPr lang="zh-CN" altLang="en-US"/>
          </a:p>
        </p:txBody>
      </p:sp>
      <p:sp>
        <p:nvSpPr>
          <p:cNvPr id="5" name="文本框 4">
            <a:extLst>
              <a:ext uri="{FF2B5EF4-FFF2-40B4-BE49-F238E27FC236}">
                <a16:creationId xmlns:a16="http://schemas.microsoft.com/office/drawing/2014/main" id="{3FBD25AD-C3F7-4416-BD80-0B268FF2FC9D}"/>
              </a:ext>
            </a:extLst>
          </p:cNvPr>
          <p:cNvSpPr txBox="1"/>
          <p:nvPr/>
        </p:nvSpPr>
        <p:spPr>
          <a:xfrm>
            <a:off x="1053852" y="1556792"/>
            <a:ext cx="1569660" cy="369332"/>
          </a:xfrm>
          <a:prstGeom prst="rect">
            <a:avLst/>
          </a:prstGeom>
          <a:noFill/>
        </p:spPr>
        <p:txBody>
          <a:bodyPr wrap="none" rtlCol="0">
            <a:spAutoFit/>
          </a:bodyPr>
          <a:lstStyle/>
          <a:p>
            <a:r>
              <a:rPr lang="zh-CN" altLang="en-US" dirty="0"/>
              <a:t>四皇后问题：</a:t>
            </a:r>
            <a:endParaRPr lang="en-US" altLang="zh-CN" dirty="0"/>
          </a:p>
        </p:txBody>
      </p:sp>
      <p:pic>
        <p:nvPicPr>
          <p:cNvPr id="6" name="图片 5">
            <a:extLst>
              <a:ext uri="{FF2B5EF4-FFF2-40B4-BE49-F238E27FC236}">
                <a16:creationId xmlns:a16="http://schemas.microsoft.com/office/drawing/2014/main" id="{F4994DA7-7BB7-4C13-B465-E8BA513BCBE5}"/>
              </a:ext>
            </a:extLst>
          </p:cNvPr>
          <p:cNvPicPr>
            <a:picLocks noChangeAspect="1"/>
          </p:cNvPicPr>
          <p:nvPr/>
        </p:nvPicPr>
        <p:blipFill>
          <a:blip r:embed="rId2"/>
          <a:stretch>
            <a:fillRect/>
          </a:stretch>
        </p:blipFill>
        <p:spPr>
          <a:xfrm>
            <a:off x="8020459" y="333184"/>
            <a:ext cx="1790476" cy="1495238"/>
          </a:xfrm>
          <a:prstGeom prst="rect">
            <a:avLst/>
          </a:prstGeom>
        </p:spPr>
      </p:pic>
      <p:sp>
        <p:nvSpPr>
          <p:cNvPr id="7" name="文本框 6">
            <a:extLst>
              <a:ext uri="{FF2B5EF4-FFF2-40B4-BE49-F238E27FC236}">
                <a16:creationId xmlns:a16="http://schemas.microsoft.com/office/drawing/2014/main" id="{D530C561-234D-4ED8-89CF-7D8925A8680E}"/>
              </a:ext>
            </a:extLst>
          </p:cNvPr>
          <p:cNvSpPr txBox="1"/>
          <p:nvPr/>
        </p:nvSpPr>
        <p:spPr>
          <a:xfrm>
            <a:off x="8157918" y="1828422"/>
            <a:ext cx="1595309" cy="369332"/>
          </a:xfrm>
          <a:prstGeom prst="rect">
            <a:avLst/>
          </a:prstGeom>
          <a:noFill/>
        </p:spPr>
        <p:txBody>
          <a:bodyPr wrap="none" rtlCol="0">
            <a:spAutoFit/>
          </a:bodyPr>
          <a:lstStyle/>
          <a:p>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1</a:t>
            </a:r>
            <a:r>
              <a:rPr lang="en-US" altLang="zh-CN" kern="100">
                <a:latin typeface="Times New Roman" panose="02020603050405020304" pitchFamily="18" charset="0"/>
              </a:rPr>
              <a:t>    </a:t>
            </a:r>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2</a:t>
            </a:r>
            <a:r>
              <a:rPr lang="en-US" altLang="zh-CN" kern="100">
                <a:latin typeface="Times New Roman" panose="02020603050405020304" pitchFamily="18" charset="0"/>
              </a:rPr>
              <a:t>    </a:t>
            </a:r>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3</a:t>
            </a:r>
            <a:r>
              <a:rPr lang="en-US" altLang="zh-CN" kern="100">
                <a:latin typeface="Times New Roman" panose="02020603050405020304" pitchFamily="18" charset="0"/>
              </a:rPr>
              <a:t>    </a:t>
            </a:r>
            <a:r>
              <a:rPr lang="en-US" altLang="zh-CN" i="1" kern="100" err="1">
                <a:latin typeface="Times New Roman" panose="02020603050405020304" pitchFamily="18" charset="0"/>
              </a:rPr>
              <a:t>x</a:t>
            </a:r>
            <a:r>
              <a:rPr lang="en-US" altLang="zh-CN" kern="100" baseline="-25000" err="1">
                <a:latin typeface="Times New Roman" panose="02020603050405020304" pitchFamily="18" charset="0"/>
              </a:rPr>
              <a:t>4</a:t>
            </a:r>
            <a:endParaRPr lang="zh-CN" altLang="en-US"/>
          </a:p>
        </p:txBody>
      </p:sp>
    </p:spTree>
    <p:extLst>
      <p:ext uri="{BB962C8B-B14F-4D97-AF65-F5344CB8AC3E}">
        <p14:creationId xmlns:p14="http://schemas.microsoft.com/office/powerpoint/2010/main" val="295446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Conservative Dual Consistency</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485900" y="1826935"/>
            <a:ext cx="10512862" cy="5031065"/>
          </a:xfrm>
        </p:spPr>
        <p:txBody>
          <a:bodyPr>
            <a:normAutofit/>
          </a:bodyPr>
          <a:lstStyle/>
          <a:p>
            <a:r>
              <a:rPr lang="en-US" altLang="zh-CN" dirty="0">
                <a:latin typeface="Times New Roman" panose="02020603050405020304" pitchFamily="18" charset="0"/>
                <a:cs typeface="Times New Roman" panose="02020603050405020304" pitchFamily="18" charset="0"/>
              </a:rPr>
              <a:t>Let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be a constraint network.</a:t>
            </a:r>
          </a:p>
          <a:p>
            <a:r>
              <a:rPr lang="en-US" altLang="zh-CN" dirty="0">
                <a:latin typeface="Times New Roman" panose="02020603050405020304" pitchFamily="18" charset="0"/>
                <a:cs typeface="Times New Roman" panose="02020603050405020304" pitchFamily="18" charset="0"/>
              </a:rPr>
              <a:t>A locally consistent instantiation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on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a:t>
            </a:r>
            <a:r>
              <a:rPr lang="en-US" altLang="zh-CN" b="1" dirty="0">
                <a:latin typeface="Times New Roman" panose="02020603050405020304" pitchFamily="18" charset="0"/>
                <a:cs typeface="Times New Roman" panose="02020603050405020304" pitchFamily="18" charset="0"/>
              </a:rPr>
              <a:t>conservative dual consistent</a:t>
            </a:r>
            <a:r>
              <a:rPr lang="en-US" altLang="zh-CN" dirty="0">
                <a:latin typeface="Times New Roman" panose="02020603050405020304" pitchFamily="18" charset="0"/>
                <a:cs typeface="Times New Roman" panose="02020603050405020304" pitchFamily="18" charset="0"/>
              </a:rPr>
              <a:t>, or CDC-consistent, iff either not exist</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cons</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 </a:t>
            </a:r>
            <a:r>
              <a:rPr lang="en-US" altLang="zh-CN" i="1" dirty="0" err="1">
                <a:latin typeface="Times New Roman" panose="02020603050405020304" pitchFamily="18" charset="0"/>
                <a:cs typeface="Times New Roman" panose="02020603050405020304" pitchFamily="18" charset="0"/>
              </a:rPr>
              <a:t>scp</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or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is dual-consistent. </a:t>
            </a:r>
          </a:p>
          <a:p>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conservative dual-consistent iff every locally consistent instantiation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on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conservative dual-consistent.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Let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such that </a:t>
            </a:r>
            <a:r>
              <a:rPr lang="en-US" altLang="zh-CN" i="1" dirty="0">
                <a:latin typeface="Times New Roman" panose="02020603050405020304" pitchFamily="18" charset="0"/>
                <a:cs typeface="Times New Roman" panose="02020603050405020304" pitchFamily="18" charset="0"/>
              </a:rPr>
              <a:t>vars</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 and </a:t>
            </a:r>
            <a:r>
              <a:rPr lang="en-US" altLang="zh-CN" i="1" dirty="0">
                <a:latin typeface="Times New Roman" panose="02020603050405020304" pitchFamily="18" charset="0"/>
                <a:cs typeface="Times New Roman" panose="02020603050405020304" pitchFamily="18" charset="0"/>
              </a:rPr>
              <a:t>cons</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wx</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wz</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xyz</a:t>
            </a:r>
            <a:r>
              <a:rPr lang="en-US" altLang="zh-CN" dirty="0">
                <a:latin typeface="Times New Roman" panose="02020603050405020304" pitchFamily="18" charset="0"/>
                <a:cs typeface="Times New Roman" panose="02020603050405020304" pitchFamily="18" charset="0"/>
              </a:rPr>
              <a:t> }.</a:t>
            </a:r>
          </a:p>
          <a:p>
            <a:r>
              <a:rPr lang="en-US" altLang="zh-CN" i="1" dirty="0">
                <a:latin typeface="Times New Roman" panose="02020603050405020304" pitchFamily="18" charset="0"/>
                <a:cs typeface="Times New Roman" panose="02020603050405020304" pitchFamily="18" charset="0"/>
              </a:rPr>
              <a:t>DC</a:t>
            </a:r>
            <a:r>
              <a:rPr lang="en-US" altLang="zh-CN" dirty="0">
                <a:latin typeface="Times New Roman" panose="02020603050405020304" pitchFamily="18" charset="0"/>
                <a:cs typeface="Times New Roman" panose="02020603050405020304" pitchFamily="18" charset="0"/>
              </a:rPr>
              <a:t> reviews all of the six possible distinct pairs of variables</a:t>
            </a:r>
          </a:p>
          <a:p>
            <a:r>
              <a:rPr lang="en-US" altLang="zh-CN" i="1" dirty="0">
                <a:latin typeface="Times New Roman" panose="02020603050405020304" pitchFamily="18" charset="0"/>
                <a:cs typeface="Times New Roman" panose="02020603050405020304" pitchFamily="18" charset="0"/>
              </a:rPr>
              <a:t>CDC</a:t>
            </a:r>
            <a:r>
              <a:rPr lang="en-US" altLang="zh-CN" dirty="0">
                <a:latin typeface="Times New Roman" panose="02020603050405020304" pitchFamily="18" charset="0"/>
                <a:cs typeface="Times New Roman" panose="02020603050405020304" pitchFamily="18" charset="0"/>
              </a:rPr>
              <a:t> reviews only the two pairs (</a:t>
            </a:r>
            <a:r>
              <a:rPr lang="en-US" altLang="zh-CN" i="1" dirty="0">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and (</a:t>
            </a:r>
            <a:r>
              <a:rPr lang="en-US" altLang="zh-CN" i="1" dirty="0">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4112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Restricted path consistency</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marL="0" indent="0">
              <a:buNone/>
            </a:pPr>
            <a:r>
              <a:rPr lang="en-US" altLang="zh-CN" dirty="0">
                <a:latin typeface="Times New Roman" panose="02020603050405020304" pitchFamily="18" charset="0"/>
                <a:cs typeface="Times New Roman" panose="02020603050405020304" pitchFamily="18" charset="0"/>
              </a:rPr>
              <a:t>A binary normalized network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is restricted path consistent (</a:t>
            </a:r>
            <a:r>
              <a:rPr lang="en-US" altLang="zh-CN" b="1" dirty="0">
                <a:latin typeface="Times New Roman" panose="02020603050405020304" pitchFamily="18" charset="0"/>
                <a:cs typeface="Times New Roman" panose="02020603050405020304" pitchFamily="18" charset="0"/>
              </a:rPr>
              <a:t>RPC</a:t>
            </a:r>
            <a:r>
              <a:rPr lang="en-US" altLang="zh-CN" dirty="0">
                <a:latin typeface="Times New Roman" panose="02020603050405020304" pitchFamily="18" charset="0"/>
                <a:cs typeface="Times New Roman" panose="02020603050405020304" pitchFamily="18" charset="0"/>
              </a:rPr>
              <a:t>) iff it is arc consistent and for all </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for all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for all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ij</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such that (</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has a </a:t>
            </a:r>
            <a:r>
              <a:rPr lang="en-US" altLang="zh-CN" b="1" dirty="0">
                <a:latin typeface="Times New Roman" panose="02020603050405020304" pitchFamily="18" charset="0"/>
                <a:cs typeface="Times New Roman" panose="02020603050405020304" pitchFamily="18" charset="0"/>
              </a:rPr>
              <a:t>unique support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j</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on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ij</a:t>
            </a:r>
            <a:r>
              <a:rPr lang="en-US" altLang="zh-CN" dirty="0">
                <a:latin typeface="Times New Roman" panose="02020603050405020304" pitchFamily="18" charset="0"/>
                <a:cs typeface="Times New Roman" panose="02020603050405020304" pitchFamily="18" charset="0"/>
              </a:rPr>
              <a:t>, for all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linked to both </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and </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j</a:t>
            </a:r>
            <a:r>
              <a:rPr lang="en-US" altLang="zh-CN" dirty="0">
                <a:latin typeface="Times New Roman" panose="02020603050405020304" pitchFamily="18" charset="0"/>
                <a:cs typeface="Times New Roman" panose="02020603050405020304" pitchFamily="18" charset="0"/>
              </a:rPr>
              <a:t> by a constraint, there exists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such that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ik</a:t>
            </a:r>
            <a:r>
              <a:rPr lang="en-US" altLang="zh-CN" dirty="0">
                <a:latin typeface="Times New Roman" panose="02020603050405020304" pitchFamily="18" charset="0"/>
                <a:cs typeface="Times New Roman" panose="02020603050405020304" pitchFamily="18" charset="0"/>
              </a:rPr>
              <a:t> and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jk</a:t>
            </a:r>
            <a:r>
              <a:rPr lang="en-US" altLang="zh-CN"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Max-restricted Path Consistency</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altLang="zh-CN" dirty="0">
                <a:latin typeface="Times New Roman" panose="02020603050405020304" pitchFamily="18" charset="0"/>
                <a:cs typeface="Times New Roman" panose="02020603050405020304" pitchFamily="18" charset="0"/>
              </a:rPr>
              <a:t>A </a:t>
            </a:r>
            <a:r>
              <a:rPr lang="en-US" altLang="zh-CN" i="1" dirty="0">
                <a:latin typeface="Times New Roman" panose="02020603050405020304" pitchFamily="18" charset="0"/>
                <a:cs typeface="Times New Roman" panose="02020603050405020304" pitchFamily="18" charset="0"/>
              </a:rPr>
              <a:t>v-value</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of a constraint network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is max-restricted path-consistent, or </a:t>
            </a:r>
            <a:r>
              <a:rPr lang="en-US" altLang="zh-CN" dirty="0" err="1">
                <a:latin typeface="Times New Roman" panose="02020603050405020304" pitchFamily="18" charset="0"/>
                <a:cs typeface="Times New Roman" panose="02020603050405020304" pitchFamily="18" charset="0"/>
              </a:rPr>
              <a:t>MaxRPC</a:t>
            </a:r>
            <a:r>
              <a:rPr lang="en-US" altLang="zh-CN" dirty="0">
                <a:latin typeface="Times New Roman" panose="02020603050405020304" pitchFamily="18" charset="0"/>
                <a:cs typeface="Times New Roman" panose="02020603050405020304" pitchFamily="18" charset="0"/>
              </a:rPr>
              <a:t>-consistent, iff for every binary constraint </a:t>
            </a:r>
            <a:r>
              <a:rPr lang="en-US" altLang="zh-CN" i="1" dirty="0">
                <a:latin typeface="Times New Roman" panose="02020603050405020304" pitchFamily="18" charset="0"/>
                <a:cs typeface="Times New Roman" panose="02020603050405020304" pitchFamily="18" charset="0"/>
              </a:rPr>
              <a:t>c</a:t>
            </a:r>
            <a:r>
              <a:rPr lang="en-US" altLang="zh-CN" i="1" baseline="-25000" dirty="0">
                <a:latin typeface="Times New Roman" panose="02020603050405020304" pitchFamily="18" charset="0"/>
                <a:cs typeface="Times New Roman" panose="02020603050405020304" pitchFamily="18" charset="0"/>
              </a:rPr>
              <a:t>xy</a:t>
            </a:r>
            <a:r>
              <a:rPr lang="en-US" altLang="zh-CN" dirty="0">
                <a:latin typeface="Times New Roman" panose="02020603050405020304" pitchFamily="18" charset="0"/>
                <a:cs typeface="Times New Roman" panose="02020603050405020304" pitchFamily="18" charset="0"/>
              </a:rPr>
              <a:t> of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involving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there exists a locally consistent instantiation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of </a:t>
            </a:r>
            <a:r>
              <a:rPr lang="en-US" altLang="zh-CN" i="1" dirty="0" err="1">
                <a:latin typeface="Times New Roman" panose="02020603050405020304" pitchFamily="18" charset="0"/>
                <a:cs typeface="Times New Roman" panose="02020603050405020304" pitchFamily="18" charset="0"/>
              </a:rPr>
              <a:t>scp</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c</a:t>
            </a:r>
            <a:r>
              <a:rPr lang="en-US" altLang="zh-CN" i="1" baseline="-25000" dirty="0">
                <a:latin typeface="Times New Roman" panose="02020603050405020304" pitchFamily="18" charset="0"/>
                <a:cs typeface="Times New Roman" panose="02020603050405020304" pitchFamily="18" charset="0"/>
              </a:rPr>
              <a:t>xy</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such that for every additional variable </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 of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there exists a value </a:t>
            </a:r>
            <a:r>
              <a:rPr lang="en-US" altLang="zh-CN" i="1" dirty="0">
                <a:latin typeface="Times New Roman" panose="02020603050405020304" pitchFamily="18" charset="0"/>
                <a:cs typeface="Times New Roman" panose="02020603050405020304" pitchFamily="18" charset="0"/>
              </a:rPr>
              <a:t>c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 guaranteeing that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and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are both locally consistent.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D2A0D-4AF6-4750-BB11-BBCEA0C3C02E}"/>
              </a:ext>
            </a:extLst>
          </p:cNvPr>
          <p:cNvSpPr>
            <a:spLocks noGrp="1"/>
          </p:cNvSpPr>
          <p:nvPr>
            <p:ph type="title"/>
          </p:nvPr>
        </p:nvSpPr>
        <p:spPr/>
        <p:txBody>
          <a:bodyPr/>
          <a:lstStyle/>
          <a:p>
            <a:r>
              <a:rPr lang="zh-CN" altLang="en-US" dirty="0">
                <a:latin typeface="Arial" panose="020B0604020202020204" pitchFamily="34" charset="0"/>
                <a:sym typeface="Arial" panose="020B0604020202020204" pitchFamily="34" charset="0"/>
              </a:rPr>
              <a:t>局部搜索</a:t>
            </a:r>
            <a:endParaRPr lang="zh-CN" altLang="en-US" dirty="0"/>
          </a:p>
        </p:txBody>
      </p:sp>
      <p:sp>
        <p:nvSpPr>
          <p:cNvPr id="4" name="文本框 3">
            <a:extLst>
              <a:ext uri="{FF2B5EF4-FFF2-40B4-BE49-F238E27FC236}">
                <a16:creationId xmlns:a16="http://schemas.microsoft.com/office/drawing/2014/main" id="{70A10582-67BF-434D-8931-90F5BA5A0B8A}"/>
              </a:ext>
            </a:extLst>
          </p:cNvPr>
          <p:cNvSpPr txBox="1"/>
          <p:nvPr/>
        </p:nvSpPr>
        <p:spPr>
          <a:xfrm>
            <a:off x="1845940" y="1844824"/>
            <a:ext cx="8968930" cy="2862322"/>
          </a:xfrm>
          <a:prstGeom prst="rect">
            <a:avLst/>
          </a:prstGeom>
          <a:noFill/>
        </p:spPr>
        <p:txBody>
          <a:bodyPr wrap="none" rtlCol="0">
            <a:spAutoFit/>
          </a:bodyPr>
          <a:lstStyle/>
          <a:p>
            <a:r>
              <a:rPr lang="zh-CN" altLang="en-US" dirty="0"/>
              <a:t>在</a:t>
            </a:r>
            <a:r>
              <a:rPr lang="en-US" altLang="zh-CN" dirty="0"/>
              <a:t>SAT</a:t>
            </a:r>
            <a:r>
              <a:rPr lang="zh-CN" altLang="en-US" dirty="0"/>
              <a:t>领域，局部搜索算法是相当火热的研究课题，如有名的</a:t>
            </a:r>
            <a:r>
              <a:rPr lang="en-US" altLang="zh-CN" dirty="0"/>
              <a:t>GSAT</a:t>
            </a:r>
            <a:r>
              <a:rPr lang="zh-CN" altLang="en-US" dirty="0"/>
              <a:t>，</a:t>
            </a:r>
            <a:r>
              <a:rPr lang="en-US" altLang="zh-CN" dirty="0" err="1"/>
              <a:t>WalkSAT</a:t>
            </a:r>
            <a:r>
              <a:rPr lang="zh-CN" altLang="en-US" dirty="0"/>
              <a:t>算法中。</a:t>
            </a:r>
            <a:endParaRPr lang="en-US" altLang="zh-CN" dirty="0"/>
          </a:p>
          <a:p>
            <a:endParaRPr lang="en-US" altLang="zh-CN" dirty="0"/>
          </a:p>
          <a:p>
            <a:endParaRPr lang="en-US" altLang="zh-CN" dirty="0"/>
          </a:p>
          <a:p>
            <a:r>
              <a:rPr lang="zh-CN" altLang="en-US" dirty="0"/>
              <a:t>当局部搜索应用于求解</a:t>
            </a:r>
            <a:r>
              <a:rPr lang="en-US" altLang="zh-CN" dirty="0"/>
              <a:t>SAT</a:t>
            </a:r>
            <a:r>
              <a:rPr lang="zh-CN" altLang="en-US" dirty="0"/>
              <a:t>问题时，通常是将</a:t>
            </a:r>
            <a:r>
              <a:rPr lang="en-US" altLang="zh-CN" dirty="0"/>
              <a:t>SAT</a:t>
            </a:r>
            <a:r>
              <a:rPr lang="zh-CN" altLang="en-US" dirty="0"/>
              <a:t>看成是一个判定问题。 </a:t>
            </a:r>
            <a:endParaRPr lang="en-US" altLang="zh-CN" dirty="0"/>
          </a:p>
          <a:p>
            <a:r>
              <a:rPr lang="zh-CN" altLang="en-US" dirty="0"/>
              <a:t>其中的优化目标是找到一组可能的赋值方案，这组方案可以使当前</a:t>
            </a:r>
            <a:r>
              <a:rPr lang="en-US" altLang="zh-CN" dirty="0"/>
              <a:t>SAT</a:t>
            </a:r>
          </a:p>
          <a:p>
            <a:r>
              <a:rPr lang="zh-CN" altLang="en-US" dirty="0"/>
              <a:t>实例中不满足的子句数目 达到最小。</a:t>
            </a:r>
          </a:p>
          <a:p>
            <a:r>
              <a:rPr lang="zh-CN" altLang="en-US" dirty="0"/>
              <a:t>当</a:t>
            </a:r>
            <a:r>
              <a:rPr lang="en-US" altLang="zh-CN" dirty="0"/>
              <a:t>SAT</a:t>
            </a:r>
            <a:r>
              <a:rPr lang="zh-CN" altLang="en-US" dirty="0"/>
              <a:t>局部搜索算法停止的时候，如果局部算法找到了一组可以使</a:t>
            </a:r>
            <a:r>
              <a:rPr lang="en-US" altLang="zh-CN" dirty="0"/>
              <a:t>SAT</a:t>
            </a:r>
          </a:p>
          <a:p>
            <a:r>
              <a:rPr lang="zh-CN" altLang="en-US" dirty="0"/>
              <a:t>实例中不满足子句数目为</a:t>
            </a:r>
            <a:r>
              <a:rPr lang="en-US" altLang="zh-CN" dirty="0"/>
              <a:t>0 </a:t>
            </a:r>
            <a:r>
              <a:rPr lang="zh-CN" altLang="en-US" dirty="0"/>
              <a:t>的方案，那么算法 就会返回报告这个</a:t>
            </a:r>
            <a:r>
              <a:rPr lang="en-US" altLang="zh-CN" dirty="0"/>
              <a:t>SAT</a:t>
            </a:r>
          </a:p>
          <a:p>
            <a:r>
              <a:rPr lang="zh-CN" altLang="en-US" dirty="0"/>
              <a:t>实例是满足的，并且返回这组赋值方案作为该实例的解。</a:t>
            </a:r>
            <a:endParaRPr lang="en-US" altLang="zh-CN" dirty="0"/>
          </a:p>
          <a:p>
            <a:endParaRPr lang="en-US" altLang="zh-CN" dirty="0"/>
          </a:p>
        </p:txBody>
      </p:sp>
    </p:spTree>
    <p:extLst>
      <p:ext uri="{BB962C8B-B14F-4D97-AF65-F5344CB8AC3E}">
        <p14:creationId xmlns:p14="http://schemas.microsoft.com/office/powerpoint/2010/main" val="366511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3E1C73D-B989-46F3-9AC6-FADC5F41D3B1}"/>
              </a:ext>
            </a:extLst>
          </p:cNvPr>
          <p:cNvSpPr/>
          <p:nvPr/>
        </p:nvSpPr>
        <p:spPr>
          <a:xfrm>
            <a:off x="1413892" y="908720"/>
            <a:ext cx="3834704" cy="369332"/>
          </a:xfrm>
          <a:prstGeom prst="rect">
            <a:avLst/>
          </a:prstGeom>
        </p:spPr>
        <p:txBody>
          <a:bodyPr wrap="none">
            <a:spAutoFit/>
          </a:bodyPr>
          <a:lstStyle/>
          <a:p>
            <a:r>
              <a:rPr lang="zh-CN" altLang="en-US" dirty="0"/>
              <a:t>在</a:t>
            </a:r>
            <a:r>
              <a:rPr lang="en-US" altLang="zh-CN" dirty="0"/>
              <a:t>CSP</a:t>
            </a:r>
            <a:r>
              <a:rPr lang="zh-CN" altLang="en-US" dirty="0"/>
              <a:t>领域，也有局部搜索的方法。</a:t>
            </a:r>
          </a:p>
        </p:txBody>
      </p:sp>
      <p:sp>
        <p:nvSpPr>
          <p:cNvPr id="4" name="矩形 3">
            <a:extLst>
              <a:ext uri="{FF2B5EF4-FFF2-40B4-BE49-F238E27FC236}">
                <a16:creationId xmlns:a16="http://schemas.microsoft.com/office/drawing/2014/main" id="{F3679D09-11E2-424E-A912-7B7D5DDB1100}"/>
              </a:ext>
            </a:extLst>
          </p:cNvPr>
          <p:cNvSpPr/>
          <p:nvPr/>
        </p:nvSpPr>
        <p:spPr>
          <a:xfrm>
            <a:off x="1557908" y="1916832"/>
            <a:ext cx="8712968" cy="923330"/>
          </a:xfrm>
          <a:prstGeom prst="rect">
            <a:avLst/>
          </a:prstGeom>
        </p:spPr>
        <p:txBody>
          <a:bodyPr wrap="square">
            <a:spAutoFit/>
          </a:bodyPr>
          <a:lstStyle/>
          <a:p>
            <a:r>
              <a:rPr lang="en-US" altLang="zh-CN" dirty="0"/>
              <a:t>CSP</a:t>
            </a:r>
            <a:r>
              <a:rPr lang="zh-CN" altLang="en-US" dirty="0"/>
              <a:t>问题的初始状态都要一个赋值，只不过这个赋值可能是不相容的，后续的函数一次改变一个变量取值。启发式选择最小冲突启发式，即选择会造成和其他变量的冲突最小的值。</a:t>
            </a:r>
          </a:p>
        </p:txBody>
      </p:sp>
      <p:sp>
        <p:nvSpPr>
          <p:cNvPr id="5" name="矩形 4">
            <a:extLst>
              <a:ext uri="{FF2B5EF4-FFF2-40B4-BE49-F238E27FC236}">
                <a16:creationId xmlns:a16="http://schemas.microsoft.com/office/drawing/2014/main" id="{80483D20-E8AC-4AB9-BD99-C454054ECE38}"/>
              </a:ext>
            </a:extLst>
          </p:cNvPr>
          <p:cNvSpPr/>
          <p:nvPr/>
        </p:nvSpPr>
        <p:spPr>
          <a:xfrm>
            <a:off x="1576674" y="3398204"/>
            <a:ext cx="1858201" cy="369332"/>
          </a:xfrm>
          <a:prstGeom prst="rect">
            <a:avLst/>
          </a:prstGeom>
        </p:spPr>
        <p:txBody>
          <a:bodyPr wrap="none">
            <a:spAutoFit/>
          </a:bodyPr>
          <a:lstStyle/>
          <a:p>
            <a:r>
              <a:rPr lang="zh-CN" altLang="en-US" dirty="0"/>
              <a:t>最小冲突启发式</a:t>
            </a:r>
            <a:r>
              <a:rPr lang="en-US" altLang="zh-CN" dirty="0"/>
              <a:t>:</a:t>
            </a:r>
            <a:endParaRPr lang="zh-CN" altLang="en-US" dirty="0"/>
          </a:p>
        </p:txBody>
      </p:sp>
      <p:sp>
        <p:nvSpPr>
          <p:cNvPr id="6" name="文本框 5">
            <a:extLst>
              <a:ext uri="{FF2B5EF4-FFF2-40B4-BE49-F238E27FC236}">
                <a16:creationId xmlns:a16="http://schemas.microsoft.com/office/drawing/2014/main" id="{7AE144E7-3043-4365-8AA5-9E8E343DE242}"/>
              </a:ext>
            </a:extLst>
          </p:cNvPr>
          <p:cNvSpPr txBox="1"/>
          <p:nvPr/>
        </p:nvSpPr>
        <p:spPr>
          <a:xfrm>
            <a:off x="2133972" y="4293096"/>
            <a:ext cx="7340471" cy="369332"/>
          </a:xfrm>
          <a:prstGeom prst="rect">
            <a:avLst/>
          </a:prstGeom>
          <a:noFill/>
        </p:spPr>
        <p:txBody>
          <a:bodyPr wrap="none" rtlCol="0">
            <a:spAutoFit/>
          </a:bodyPr>
          <a:lstStyle/>
          <a:p>
            <a:r>
              <a:rPr lang="zh-CN" altLang="en-US" dirty="0"/>
              <a:t>随机的选择一个冲突变量，选择导致与其它变量呈现最小冲突的新值。</a:t>
            </a:r>
          </a:p>
        </p:txBody>
      </p:sp>
    </p:spTree>
    <p:extLst>
      <p:ext uri="{BB962C8B-B14F-4D97-AF65-F5344CB8AC3E}">
        <p14:creationId xmlns:p14="http://schemas.microsoft.com/office/powerpoint/2010/main" val="19413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34F8C57-FBB0-4304-92C2-8849EFD440F2}"/>
              </a:ext>
            </a:extLst>
          </p:cNvPr>
          <p:cNvPicPr>
            <a:picLocks noChangeAspect="1"/>
          </p:cNvPicPr>
          <p:nvPr/>
        </p:nvPicPr>
        <p:blipFill>
          <a:blip r:embed="rId2"/>
          <a:stretch>
            <a:fillRect/>
          </a:stretch>
        </p:blipFill>
        <p:spPr>
          <a:xfrm>
            <a:off x="1512167" y="1196752"/>
            <a:ext cx="9164489" cy="3493793"/>
          </a:xfrm>
          <a:prstGeom prst="rect">
            <a:avLst/>
          </a:prstGeom>
        </p:spPr>
      </p:pic>
    </p:spTree>
    <p:extLst>
      <p:ext uri="{BB962C8B-B14F-4D97-AF65-F5344CB8AC3E}">
        <p14:creationId xmlns:p14="http://schemas.microsoft.com/office/powerpoint/2010/main" val="120358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B7D48C7-E710-449A-9AFC-0B1100B56EC2}"/>
              </a:ext>
            </a:extLst>
          </p:cNvPr>
          <p:cNvSpPr txBox="1"/>
          <p:nvPr/>
        </p:nvSpPr>
        <p:spPr>
          <a:xfrm>
            <a:off x="1485900" y="980728"/>
            <a:ext cx="9539791" cy="2031325"/>
          </a:xfrm>
          <a:prstGeom prst="rect">
            <a:avLst/>
          </a:prstGeom>
          <a:noFill/>
        </p:spPr>
        <p:txBody>
          <a:bodyPr wrap="none" rtlCol="0">
            <a:spAutoFit/>
          </a:bodyPr>
          <a:lstStyle/>
          <a:p>
            <a:r>
              <a:rPr lang="en-US" altLang="zh-CN" dirty="0"/>
              <a:t>CSP</a:t>
            </a:r>
            <a:r>
              <a:rPr lang="zh-CN" altLang="en-US" dirty="0"/>
              <a:t>的局部搜索：</a:t>
            </a:r>
            <a:endParaRPr lang="en-US" altLang="zh-CN" dirty="0"/>
          </a:p>
          <a:p>
            <a:endParaRPr lang="en-US" altLang="zh-CN" dirty="0"/>
          </a:p>
          <a:p>
            <a:r>
              <a:rPr lang="en-US" altLang="zh-CN" dirty="0"/>
              <a:t>1.</a:t>
            </a:r>
            <a:r>
              <a:rPr lang="zh-CN" altLang="en-US" dirty="0"/>
              <a:t>必须百分百确认此</a:t>
            </a:r>
            <a:r>
              <a:rPr lang="en-US" altLang="zh-CN" dirty="0"/>
              <a:t>CN</a:t>
            </a:r>
            <a:r>
              <a:rPr lang="zh-CN" altLang="en-US" dirty="0"/>
              <a:t>是有解的。</a:t>
            </a:r>
            <a:endParaRPr lang="en-US" altLang="zh-CN" dirty="0"/>
          </a:p>
          <a:p>
            <a:endParaRPr lang="en-US" altLang="zh-CN" dirty="0"/>
          </a:p>
          <a:p>
            <a:r>
              <a:rPr lang="en-US" altLang="zh-CN" dirty="0"/>
              <a:t>2.</a:t>
            </a:r>
            <a:r>
              <a:rPr lang="zh-CN" altLang="en-US" dirty="0"/>
              <a:t>问题规模相当大，且解的个数很多。如百万级的</a:t>
            </a:r>
            <a:r>
              <a:rPr lang="en-US" altLang="zh-CN" dirty="0"/>
              <a:t>n</a:t>
            </a:r>
            <a:r>
              <a:rPr lang="zh-CN" altLang="en-US" dirty="0"/>
              <a:t>皇后问题，只要赋值</a:t>
            </a:r>
            <a:r>
              <a:rPr lang="en-US" altLang="zh-CN" dirty="0"/>
              <a:t>50</a:t>
            </a:r>
            <a:r>
              <a:rPr lang="zh-CN" altLang="en-US" dirty="0"/>
              <a:t>次左右就能求解。</a:t>
            </a:r>
            <a:endParaRPr lang="en-US" altLang="zh-CN" dirty="0"/>
          </a:p>
          <a:p>
            <a:endParaRPr lang="en-US" altLang="zh-CN" dirty="0"/>
          </a:p>
          <a:p>
            <a:r>
              <a:rPr lang="en-US" altLang="zh-CN" dirty="0"/>
              <a:t>3.</a:t>
            </a:r>
            <a:r>
              <a:rPr lang="zh-CN" altLang="en-US" dirty="0"/>
              <a:t>局部搜索算法不稳定，不适用于所有场景。</a:t>
            </a:r>
          </a:p>
        </p:txBody>
      </p:sp>
    </p:spTree>
    <p:extLst>
      <p:ext uri="{BB962C8B-B14F-4D97-AF65-F5344CB8AC3E}">
        <p14:creationId xmlns:p14="http://schemas.microsoft.com/office/powerpoint/2010/main" val="299941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zh-CN" altLang="en-US" dirty="0">
                <a:latin typeface="Arial" panose="020B0604020202020204" pitchFamily="34" charset="0"/>
                <a:sym typeface="Arial" panose="020B0604020202020204" pitchFamily="34" charset="0"/>
              </a:rPr>
              <a:t>约束求解器使用</a:t>
            </a:r>
            <a:r>
              <a:rPr lang="en-US" altLang="zh-CN" dirty="0">
                <a:latin typeface="Arial" panose="020B0604020202020204" pitchFamily="34" charset="0"/>
                <a:sym typeface="Arial" panose="020B0604020202020204" pitchFamily="34" charset="0"/>
              </a:rPr>
              <a:t>Demo</a:t>
            </a:r>
          </a:p>
        </p:txBody>
      </p:sp>
      <p:sp>
        <p:nvSpPr>
          <p:cNvPr id="14" name="内容占位符 13"/>
          <p:cNvSpPr>
            <a:spLocks noGrp="1"/>
          </p:cNvSpPr>
          <p:nvPr>
            <p:ph idx="1"/>
          </p:nvPr>
        </p:nvSpPr>
        <p:spPr/>
        <p:txBody>
          <a:bodyPr rtlCol="0">
            <a:normAutofit/>
          </a:bodyPr>
          <a:lstStyle/>
          <a:p>
            <a:r>
              <a:rPr lang="zh-CN" altLang="zh-CN" sz="3200" dirty="0">
                <a:latin typeface="Arial" panose="020B0604020202020204" pitchFamily="34" charset="0"/>
              </a:rPr>
              <a:t>使用</a:t>
            </a:r>
            <a:r>
              <a:rPr lang="en-US" altLang="zh-CN" sz="3200" dirty="0" err="1">
                <a:latin typeface="Arial" panose="020B0604020202020204" pitchFamily="34" charset="0"/>
              </a:rPr>
              <a:t>MiniZinc</a:t>
            </a:r>
            <a:r>
              <a:rPr lang="zh-CN" altLang="zh-CN" sz="3200" dirty="0">
                <a:latin typeface="Arial" panose="020B0604020202020204" pitchFamily="34" charset="0"/>
              </a:rPr>
              <a:t>建模</a:t>
            </a:r>
            <a:endParaRPr lang="en-US" altLang="zh-CN" sz="3200" dirty="0">
              <a:latin typeface="Arial" panose="020B0604020202020204" pitchFamily="34" charset="0"/>
            </a:endParaRPr>
          </a:p>
          <a:p>
            <a:endParaRPr lang="en-US" altLang="zh-CN" sz="3200" dirty="0">
              <a:latin typeface="Arial" panose="020B0604020202020204" pitchFamily="34" charset="0"/>
            </a:endParaRPr>
          </a:p>
          <a:p>
            <a:r>
              <a:rPr lang="zh-CN" altLang="zh-CN" sz="3200" dirty="0">
                <a:latin typeface="Arial" panose="020B0604020202020204" pitchFamily="34" charset="0"/>
              </a:rPr>
              <a:t>使用</a:t>
            </a:r>
            <a:r>
              <a:rPr lang="en-US" altLang="zh-CN" sz="3200" dirty="0">
                <a:latin typeface="Arial" panose="020B0604020202020204" pitchFamily="34" charset="0"/>
              </a:rPr>
              <a:t>Choco</a:t>
            </a:r>
            <a:r>
              <a:rPr lang="zh-CN" altLang="zh-CN" sz="3200" dirty="0">
                <a:latin typeface="Arial" panose="020B0604020202020204" pitchFamily="34" charset="0"/>
              </a:rPr>
              <a:t>求解器建模</a:t>
            </a:r>
            <a:endParaRPr lang="en-US" altLang="zh-CN" sz="3200" dirty="0">
              <a:latin typeface="Arial" panose="020B0604020202020204" pitchFamily="34" charset="0"/>
            </a:endParaRPr>
          </a:p>
          <a:p>
            <a:pPr marL="0" indent="0">
              <a:buNone/>
            </a:pPr>
            <a:endParaRPr lang="zh-CN" altLang="zh-CN" sz="3200" dirty="0">
              <a:latin typeface="Arial" panose="020B0604020202020204" pitchFamily="34" charset="0"/>
            </a:endParaRPr>
          </a:p>
        </p:txBody>
      </p:sp>
    </p:spTree>
    <p:extLst>
      <p:ext uri="{BB962C8B-B14F-4D97-AF65-F5344CB8AC3E}">
        <p14:creationId xmlns:p14="http://schemas.microsoft.com/office/powerpoint/2010/main" val="391420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3A6B47F-3136-47CD-967B-0BE2EF37DFB2}"/>
              </a:ext>
            </a:extLst>
          </p:cNvPr>
          <p:cNvSpPr/>
          <p:nvPr/>
        </p:nvSpPr>
        <p:spPr>
          <a:xfrm>
            <a:off x="1557908" y="836712"/>
            <a:ext cx="4121641" cy="369332"/>
          </a:xfrm>
          <a:prstGeom prst="rect">
            <a:avLst/>
          </a:prstGeom>
        </p:spPr>
        <p:txBody>
          <a:bodyPr wrap="none">
            <a:spAutoFit/>
          </a:bodyPr>
          <a:lstStyle/>
          <a:p>
            <a:r>
              <a:rPr lang="zh-CN" altLang="en-US" dirty="0">
                <a:latin typeface="Arial" panose="020B0604020202020204" pitchFamily="34" charset="0"/>
              </a:rPr>
              <a:t>早起建立</a:t>
            </a:r>
            <a:r>
              <a:rPr lang="en-US" altLang="zh-CN" dirty="0">
                <a:latin typeface="Arial" panose="020B0604020202020204" pitchFamily="34" charset="0"/>
              </a:rPr>
              <a:t>CSP</a:t>
            </a:r>
            <a:r>
              <a:rPr lang="zh-CN" altLang="en-US" dirty="0">
                <a:latin typeface="Arial" panose="020B0604020202020204" pitchFamily="34" charset="0"/>
              </a:rPr>
              <a:t>框架的学者有一个共识：</a:t>
            </a:r>
            <a:endParaRPr lang="en-US" altLang="zh-CN" dirty="0">
              <a:latin typeface="Arial" panose="020B0604020202020204" pitchFamily="34" charset="0"/>
            </a:endParaRPr>
          </a:p>
        </p:txBody>
      </p:sp>
      <p:sp>
        <p:nvSpPr>
          <p:cNvPr id="3" name="文本框 2">
            <a:extLst>
              <a:ext uri="{FF2B5EF4-FFF2-40B4-BE49-F238E27FC236}">
                <a16:creationId xmlns:a16="http://schemas.microsoft.com/office/drawing/2014/main" id="{FF3B9A1D-ABA9-4ED5-BBF6-3560B9614ABD}"/>
              </a:ext>
            </a:extLst>
          </p:cNvPr>
          <p:cNvSpPr txBox="1"/>
          <p:nvPr/>
        </p:nvSpPr>
        <p:spPr>
          <a:xfrm>
            <a:off x="1915537" y="1556792"/>
            <a:ext cx="7528023" cy="646331"/>
          </a:xfrm>
          <a:prstGeom prst="rect">
            <a:avLst/>
          </a:prstGeom>
          <a:noFill/>
        </p:spPr>
        <p:txBody>
          <a:bodyPr wrap="none" rtlCol="0">
            <a:spAutoFit/>
          </a:bodyPr>
          <a:lstStyle/>
          <a:p>
            <a:r>
              <a:rPr lang="zh-CN" altLang="en-US" dirty="0"/>
              <a:t>将</a:t>
            </a:r>
            <a:r>
              <a:rPr lang="en-US" altLang="zh-CN" dirty="0"/>
              <a:t>CSP</a:t>
            </a:r>
            <a:r>
              <a:rPr lang="zh-CN" altLang="en-US" dirty="0"/>
              <a:t>当作一个建模工具提供给用户，而不是将复杂的原理提供给用户。</a:t>
            </a:r>
            <a:endParaRPr lang="en-US" altLang="zh-CN" dirty="0"/>
          </a:p>
          <a:p>
            <a:r>
              <a:rPr lang="zh-CN" altLang="en-US" dirty="0"/>
              <a:t>方法是提供建模接口和建模方法，由用户自定义自己的解决方案。</a:t>
            </a:r>
          </a:p>
        </p:txBody>
      </p:sp>
      <p:sp>
        <p:nvSpPr>
          <p:cNvPr id="4" name="文本框 3">
            <a:extLst>
              <a:ext uri="{FF2B5EF4-FFF2-40B4-BE49-F238E27FC236}">
                <a16:creationId xmlns:a16="http://schemas.microsoft.com/office/drawing/2014/main" id="{AAB9A894-7920-4B3C-A960-1291710231CA}"/>
              </a:ext>
            </a:extLst>
          </p:cNvPr>
          <p:cNvSpPr txBox="1"/>
          <p:nvPr/>
        </p:nvSpPr>
        <p:spPr>
          <a:xfrm>
            <a:off x="1701924" y="2967335"/>
            <a:ext cx="8975534" cy="923330"/>
          </a:xfrm>
          <a:prstGeom prst="rect">
            <a:avLst/>
          </a:prstGeom>
          <a:noFill/>
        </p:spPr>
        <p:txBody>
          <a:bodyPr wrap="none" rtlCol="0">
            <a:spAutoFit/>
          </a:bodyPr>
          <a:lstStyle/>
          <a:p>
            <a:r>
              <a:rPr lang="zh-CN" altLang="en-US" dirty="0"/>
              <a:t>这样的方法取得了很大的成功，随着</a:t>
            </a:r>
            <a:r>
              <a:rPr lang="en-US" altLang="zh-CN" dirty="0"/>
              <a:t>CSP</a:t>
            </a:r>
            <a:r>
              <a:rPr lang="zh-CN" altLang="en-US" dirty="0"/>
              <a:t>各类约束的完善和算法的改进，现在的</a:t>
            </a:r>
            <a:r>
              <a:rPr lang="en-US" altLang="zh-CN" dirty="0"/>
              <a:t>CSP</a:t>
            </a:r>
          </a:p>
          <a:p>
            <a:r>
              <a:rPr lang="zh-CN" altLang="en-US" dirty="0"/>
              <a:t>求解器和建模语言都非常常见。常见的求解器有</a:t>
            </a:r>
            <a:r>
              <a:rPr lang="en-US" altLang="zh-CN" dirty="0" err="1"/>
              <a:t>choco</a:t>
            </a:r>
            <a:r>
              <a:rPr lang="zh-CN" altLang="en-US" dirty="0"/>
              <a:t>、</a:t>
            </a:r>
            <a:r>
              <a:rPr lang="en-US" altLang="zh-CN" dirty="0" err="1"/>
              <a:t>ortools</a:t>
            </a:r>
            <a:r>
              <a:rPr lang="zh-CN" altLang="en-US" dirty="0"/>
              <a:t>等，常见的建模语言有</a:t>
            </a:r>
            <a:endParaRPr lang="en-US" altLang="zh-CN" dirty="0"/>
          </a:p>
          <a:p>
            <a:r>
              <a:rPr lang="en-US" altLang="zh-CN" dirty="0"/>
              <a:t>Python</a:t>
            </a:r>
            <a:r>
              <a:rPr lang="zh-CN" altLang="en-US" dirty="0"/>
              <a:t>、</a:t>
            </a:r>
            <a:r>
              <a:rPr lang="en-US" altLang="zh-CN" dirty="0" err="1"/>
              <a:t>MiniZinc</a:t>
            </a:r>
            <a:r>
              <a:rPr lang="zh-CN" altLang="en-US" dirty="0"/>
              <a:t>等。</a:t>
            </a:r>
          </a:p>
        </p:txBody>
      </p:sp>
    </p:spTree>
    <p:extLst>
      <p:ext uri="{BB962C8B-B14F-4D97-AF65-F5344CB8AC3E}">
        <p14:creationId xmlns:p14="http://schemas.microsoft.com/office/powerpoint/2010/main" val="265435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3371" t="2479" r="2270" b="27256"/>
          <a:stretch>
            <a:fillRect/>
          </a:stretch>
        </p:blipFill>
        <p:spPr>
          <a:xfrm>
            <a:off x="6673254" y="3653406"/>
            <a:ext cx="3993159" cy="3204595"/>
          </a:xfrm>
          <a:prstGeom prst="rect">
            <a:avLst/>
          </a:prstGeom>
        </p:spPr>
      </p:pic>
      <p:sp>
        <p:nvSpPr>
          <p:cNvPr id="2" name="标题 1"/>
          <p:cNvSpPr>
            <a:spLocks noGrp="1"/>
          </p:cNvSpPr>
          <p:nvPr>
            <p:ph type="title"/>
          </p:nvPr>
        </p:nvSpPr>
        <p:spPr/>
        <p:txBody>
          <a:bodyPr/>
          <a:lstStyle/>
          <a:p>
            <a:r>
              <a:rPr lang="en-US" altLang="zh-CN" dirty="0" err="1"/>
              <a:t>MiniZinc</a:t>
            </a:r>
            <a:endParaRPr lang="zh-CN" altLang="en-US" dirty="0"/>
          </a:p>
        </p:txBody>
      </p:sp>
      <p:sp>
        <p:nvSpPr>
          <p:cNvPr id="3" name="内容占位符 2"/>
          <p:cNvSpPr>
            <a:spLocks noGrp="1"/>
          </p:cNvSpPr>
          <p:nvPr>
            <p:ph idx="1"/>
          </p:nvPr>
        </p:nvSpPr>
        <p:spPr/>
        <p:txBody>
          <a:bodyPr/>
          <a:lstStyle/>
          <a:p>
            <a:r>
              <a:rPr lang="en-US" altLang="zh-CN" dirty="0" err="1"/>
              <a:t>MiniZinc</a:t>
            </a:r>
            <a:r>
              <a:rPr lang="zh-CN" altLang="en-US" dirty="0"/>
              <a:t>是一个建模语言</a:t>
            </a:r>
            <a:endParaRPr lang="en-US" altLang="zh-CN" dirty="0"/>
          </a:p>
          <a:p>
            <a:r>
              <a:rPr lang="zh-CN" altLang="en-US" dirty="0"/>
              <a:t>用来表示约束优化和决策问题</a:t>
            </a:r>
            <a:endParaRPr lang="en-US" altLang="zh-CN" dirty="0"/>
          </a:p>
          <a:p>
            <a:r>
              <a:rPr lang="en-US" altLang="zh-CN" dirty="0" err="1"/>
              <a:t>MiniZinc</a:t>
            </a:r>
            <a:r>
              <a:rPr lang="zh-CN" altLang="en-US" dirty="0"/>
              <a:t>模型并不指定如何解决问题</a:t>
            </a:r>
            <a:endParaRPr lang="en-US" altLang="zh-CN" dirty="0"/>
          </a:p>
          <a:p>
            <a:r>
              <a:rPr lang="en-US" altLang="zh-CN" dirty="0" err="1"/>
              <a:t>MiniZinc</a:t>
            </a:r>
            <a:r>
              <a:rPr lang="zh-CN" altLang="en-US" dirty="0"/>
              <a:t>为不同求解器设计了简单的接口</a:t>
            </a:r>
            <a:endParaRPr lang="en-US" altLang="zh-CN" dirty="0"/>
          </a:p>
          <a:p>
            <a:endParaRPr lang="zh-CN" altLang="en-US" dirty="0"/>
          </a:p>
        </p:txBody>
      </p:sp>
      <p:sp>
        <p:nvSpPr>
          <p:cNvPr id="5" name="文本框 4"/>
          <p:cNvSpPr txBox="1"/>
          <p:nvPr/>
        </p:nvSpPr>
        <p:spPr>
          <a:xfrm>
            <a:off x="3399418" y="5160397"/>
            <a:ext cx="2841227" cy="369332"/>
          </a:xfrm>
          <a:prstGeom prst="rect">
            <a:avLst/>
          </a:prstGeom>
          <a:noFill/>
        </p:spPr>
        <p:txBody>
          <a:bodyPr wrap="none" rtlCol="0">
            <a:spAutoFit/>
          </a:bodyPr>
          <a:lstStyle/>
          <a:p>
            <a:r>
              <a:rPr lang="en-US" altLang="zh-CN" dirty="0"/>
              <a:t>http://www.minizinc.org/</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数学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59_TF02787947" id="{124DA91E-99CB-419E-AAA1-512E3751EB10}" vid="{FB4B810C-0487-49BA-A146-76B585018C49}"/>
    </a:ext>
  </a:extLst>
</a:theme>
</file>

<file path=ppt/theme/theme2.xml><?xml version="1.0" encoding="utf-8"?>
<a:theme xmlns:a="http://schemas.openxmlformats.org/drawingml/2006/main" name="Office 主题">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带 Pi 的数学教育演示文稿（宽屏）</Template>
  <TotalTime>7954</TotalTime>
  <Words>8888</Words>
  <Application>Microsoft Office PowerPoint</Application>
  <PresentationFormat>自定义</PresentationFormat>
  <Paragraphs>571</Paragraphs>
  <Slides>134</Slides>
  <Notes>7</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134</vt:i4>
      </vt:variant>
    </vt:vector>
  </HeadingPairs>
  <TitlesOfParts>
    <vt:vector size="153" baseType="lpstr">
      <vt:lpstr>Lato</vt:lpstr>
      <vt:lpstr>LinLibertine</vt:lpstr>
      <vt:lpstr>Linux Libertine</vt:lpstr>
      <vt:lpstr>LinuxLibertine</vt:lpstr>
      <vt:lpstr>open sans</vt:lpstr>
      <vt:lpstr>TeXGyrePagella</vt:lpstr>
      <vt:lpstr>等线</vt:lpstr>
      <vt:lpstr>宋体</vt:lpstr>
      <vt:lpstr>微软雅黑</vt:lpstr>
      <vt:lpstr>Arial</vt:lpstr>
      <vt:lpstr>Book Antiqua</vt:lpstr>
      <vt:lpstr>Calibri</vt:lpstr>
      <vt:lpstr>Cambria Math</vt:lpstr>
      <vt:lpstr>Euphemia</vt:lpstr>
      <vt:lpstr>Symbol</vt:lpstr>
      <vt:lpstr>Times New Roman</vt:lpstr>
      <vt:lpstr>Wingdings</vt:lpstr>
      <vt:lpstr>数学 16x9</vt:lpstr>
      <vt:lpstr>公式</vt:lpstr>
      <vt:lpstr>Constraint Satisfaction Problems     (CSP)</vt:lpstr>
      <vt:lpstr>目录</vt:lpstr>
      <vt:lpstr>问题提出与基础理论知识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CSP求解算法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Combination</vt:lpstr>
      <vt:lpstr>Reduction</vt:lpstr>
      <vt:lpstr>PowerPoint 演示文稿</vt:lpstr>
      <vt:lpstr>PowerPoint 演示文稿</vt:lpstr>
      <vt:lpstr>PowerPoint 演示文稿</vt:lpstr>
      <vt:lpstr>PowerPoint 演示文稿</vt:lpstr>
      <vt:lpstr>PowerPoint 演示文稿</vt:lpstr>
      <vt:lpstr>RSparseBitSet</vt:lpstr>
      <vt:lpstr>PowerPoint 演示文稿</vt:lpstr>
      <vt:lpstr>PowerPoint 演示文稿</vt:lpstr>
      <vt:lpstr>PowerPoint 演示文稿</vt:lpstr>
      <vt:lpstr>ConstraintCT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GAC Algorithm —— Thoughts</vt:lpstr>
      <vt:lpstr>GAC  Algorithm —— Data  Structures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(Generalized) arc consistency ((G)AC)</vt:lpstr>
      <vt:lpstr>Path Consistency</vt:lpstr>
      <vt:lpstr>Dual Consistency</vt:lpstr>
      <vt:lpstr>Conservative Dual Consistency</vt:lpstr>
      <vt:lpstr>Restricted path consistency</vt:lpstr>
      <vt:lpstr>Max-restricted Path Consistency</vt:lpstr>
      <vt:lpstr>局部搜索</vt:lpstr>
      <vt:lpstr>PowerPoint 演示文稿</vt:lpstr>
      <vt:lpstr>PowerPoint 演示文稿</vt:lpstr>
      <vt:lpstr>PowerPoint 演示文稿</vt:lpstr>
      <vt:lpstr>约束求解器使用Demo</vt:lpstr>
      <vt:lpstr>PowerPoint 演示文稿</vt:lpstr>
      <vt:lpstr>MiniZinc</vt:lpstr>
      <vt:lpstr>CSP问题举例</vt:lpstr>
      <vt:lpstr>地图着色问题</vt:lpstr>
      <vt:lpstr>PowerPoint 演示文稿</vt:lpstr>
      <vt:lpstr>算术优化问题</vt:lpstr>
      <vt:lpstr>PowerPoint 演示文稿</vt:lpstr>
      <vt:lpstr>PowerPoint 演示文稿</vt:lpstr>
      <vt:lpstr>MiniZinc模型基本结构</vt:lpstr>
      <vt:lpstr>更复杂的一些问题模型</vt:lpstr>
      <vt:lpstr>PowerPoint 演示文稿</vt:lpstr>
      <vt:lpstr>send more money（全局约束）</vt:lpstr>
      <vt:lpstr>字谜(条件约束)</vt:lpstr>
      <vt:lpstr>PowerPoint 演示文稿</vt:lpstr>
      <vt:lpstr>工作间问题</vt:lpstr>
      <vt:lpstr>PowerPoint 演示文稿</vt:lpstr>
      <vt:lpstr>谓词 （使复杂的约束用简单的方法表示）</vt:lpstr>
      <vt:lpstr>护士排班问题（DFA）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约束求解的应用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计算机科学与技术学院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dc:title>
  <dc:subject>CSP</dc:subject>
  <dc:creator>root;镇路晗;李占山;李彦志</dc:creator>
  <cp:keywords>吉林大学</cp:keywords>
  <cp:lastModifiedBy>root</cp:lastModifiedBy>
  <cp:revision>75</cp:revision>
  <dcterms:created xsi:type="dcterms:W3CDTF">2022-03-01T10:36:46Z</dcterms:created>
  <dcterms:modified xsi:type="dcterms:W3CDTF">2022-04-09T16:07:20Z</dcterms:modified>
  <cp:category>公开课ppt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